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0"/>
  </p:sldMasterIdLst>
  <p:notesMasterIdLst>
    <p:notesMasterId r:id="rId52"/>
  </p:notesMasterIdLst>
  <p:handoutMasterIdLst>
    <p:handoutMasterId r:id="rId53"/>
  </p:handoutMasterIdLst>
  <p:sldIdLst>
    <p:sldId id="260" r:id="rId41"/>
    <p:sldId id="257" r:id="rId42"/>
    <p:sldId id="261" r:id="rId43"/>
    <p:sldId id="262" r:id="rId44"/>
    <p:sldId id="263" r:id="rId45"/>
    <p:sldId id="264" r:id="rId46"/>
    <p:sldId id="265" r:id="rId47"/>
    <p:sldId id="266" r:id="rId48"/>
    <p:sldId id="267" r:id="rId49"/>
    <p:sldId id="272" r:id="rId50"/>
    <p:sldId id="274" r:id="rId51"/>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000" autoAdjust="0"/>
  </p:normalViewPr>
  <p:slideViewPr>
    <p:cSldViewPr snapToObjects="1">
      <p:cViewPr varScale="1">
        <p:scale>
          <a:sx n="118" d="100"/>
          <a:sy n="118" d="100"/>
        </p:scale>
        <p:origin x="252"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3" d="100"/>
          <a:sy n="83" d="100"/>
        </p:scale>
        <p:origin x="3792"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Master" Target="slideMasters/slideMaster1.xml"/><Relationship Id="rId45" Type="http://schemas.openxmlformats.org/officeDocument/2006/relationships/slide" Target="slides/slide5.xml"/><Relationship Id="rId53"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9.xml"/><Relationship Id="rId57"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4.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981391" y="9691609"/>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March 2023</a:t>
            </a:fld>
            <a:endParaRPr lang="en-GB" sz="800" dirty="0"/>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981391" y="9509794"/>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25314" y="9691609"/>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25314" y="9509794"/>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53656" y="4860925"/>
            <a:ext cx="63919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5008179" y="9827314"/>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March 2023</a:t>
            </a:fld>
            <a:endParaRPr lang="en-GB" sz="800" dirty="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5008179" y="9645499"/>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53656" y="9827314"/>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53656" y="9645499"/>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a:pPr/>
              <a:t>1</a:t>
            </a:fld>
            <a:endParaRPr lang="da-DK" dirty="0"/>
          </a:p>
        </p:txBody>
      </p:sp>
    </p:spTree>
    <p:extLst>
      <p:ext uri="{BB962C8B-B14F-4D97-AF65-F5344CB8AC3E}">
        <p14:creationId xmlns:p14="http://schemas.microsoft.com/office/powerpoint/2010/main" val="20133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Grundlæggende</a:t>
            </a:r>
            <a:r>
              <a:rPr lang="en-GB" dirty="0" smtClean="0"/>
              <a:t> </a:t>
            </a:r>
            <a:r>
              <a:rPr lang="en-GB" dirty="0" err="1" smtClean="0"/>
              <a:t>stamdata</a:t>
            </a:r>
            <a:r>
              <a:rPr lang="en-GB" dirty="0" smtClean="0"/>
              <a:t> </a:t>
            </a:r>
            <a:r>
              <a:rPr lang="en-GB" dirty="0" err="1" smtClean="0"/>
              <a:t>kan</a:t>
            </a:r>
            <a:r>
              <a:rPr lang="en-GB" dirty="0" smtClean="0"/>
              <a:t> </a:t>
            </a:r>
            <a:r>
              <a:rPr lang="en-GB" dirty="0" err="1" smtClean="0"/>
              <a:t>bl.a</a:t>
            </a:r>
            <a:r>
              <a:rPr lang="en-GB" dirty="0" smtClean="0"/>
              <a:t>. </a:t>
            </a:r>
            <a:r>
              <a:rPr lang="en-GB" dirty="0" err="1" smtClean="0"/>
              <a:t>være</a:t>
            </a:r>
            <a:r>
              <a:rPr lang="en-GB" dirty="0" smtClean="0"/>
              <a:t> </a:t>
            </a:r>
            <a:r>
              <a:rPr lang="en-GB" dirty="0" err="1" smtClean="0"/>
              <a:t>dokumentets</a:t>
            </a:r>
            <a:r>
              <a:rPr lang="en-GB" dirty="0" smtClean="0"/>
              <a:t> </a:t>
            </a:r>
            <a:r>
              <a:rPr lang="en-GB" dirty="0" err="1" smtClean="0"/>
              <a:t>navn</a:t>
            </a:r>
            <a:r>
              <a:rPr lang="en-GB" dirty="0" smtClean="0"/>
              <a:t>, </a:t>
            </a:r>
            <a:r>
              <a:rPr lang="en-GB" dirty="0" err="1" smtClean="0"/>
              <a:t>dokumentets</a:t>
            </a:r>
            <a:r>
              <a:rPr lang="en-GB" dirty="0" smtClean="0"/>
              <a:t> type, </a:t>
            </a:r>
            <a:r>
              <a:rPr lang="en-GB" dirty="0" err="1" smtClean="0"/>
              <a:t>leverandørnavn</a:t>
            </a:r>
            <a:r>
              <a:rPr lang="en-GB" dirty="0" smtClean="0"/>
              <a:t>,</a:t>
            </a:r>
            <a:r>
              <a:rPr lang="en-GB" baseline="0" dirty="0" smtClean="0"/>
              <a:t> </a:t>
            </a:r>
            <a:r>
              <a:rPr lang="en-GB" baseline="0" dirty="0" err="1" smtClean="0"/>
              <a:t>udløbsdato</a:t>
            </a:r>
            <a:r>
              <a:rPr lang="en-GB" baseline="0" dirty="0" smtClean="0"/>
              <a:t>, </a:t>
            </a:r>
            <a:r>
              <a:rPr lang="en-GB" baseline="0" dirty="0" err="1" smtClean="0"/>
              <a:t>forlængelsesmulighed</a:t>
            </a:r>
            <a:r>
              <a:rPr lang="en-GB" baseline="0" dirty="0" smtClean="0"/>
              <a:t> </a:t>
            </a:r>
            <a:r>
              <a:rPr lang="en-GB" baseline="0" dirty="0" err="1" smtClean="0"/>
              <a:t>og</a:t>
            </a:r>
            <a:r>
              <a:rPr lang="en-GB" baseline="0" dirty="0" smtClean="0"/>
              <a:t> </a:t>
            </a:r>
            <a:r>
              <a:rPr lang="en-GB" baseline="0" dirty="0" err="1" smtClean="0"/>
              <a:t>pris</a:t>
            </a:r>
            <a:r>
              <a:rPr lang="en-GB" baseline="0" dirty="0" smtClean="0"/>
              <a:t>. </a:t>
            </a: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dirty="0"/>
          </a:p>
        </p:txBody>
      </p:sp>
    </p:spTree>
    <p:extLst>
      <p:ext uri="{BB962C8B-B14F-4D97-AF65-F5344CB8AC3E}">
        <p14:creationId xmlns:p14="http://schemas.microsoft.com/office/powerpoint/2010/main" val="403646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Introduktion til slide</a:t>
            </a:r>
          </a:p>
          <a:p>
            <a:r>
              <a:rPr lang="da-DK" sz="1200" b="1" kern="1200" dirty="0" err="1" smtClean="0">
                <a:solidFill>
                  <a:schemeClr val="tx1"/>
                </a:solidFill>
                <a:effectLst/>
                <a:latin typeface="+mn-lt"/>
                <a:ea typeface="+mn-ea"/>
                <a:cs typeface="+mn-cs"/>
              </a:rPr>
              <a:t>Sliden</a:t>
            </a:r>
            <a:r>
              <a:rPr lang="da-DK" sz="1200" b="1" kern="1200" dirty="0" smtClean="0">
                <a:solidFill>
                  <a:schemeClr val="tx1"/>
                </a:solidFill>
                <a:effectLst/>
                <a:latin typeface="+mn-lt"/>
                <a:ea typeface="+mn-ea"/>
                <a:cs typeface="+mn-cs"/>
              </a:rPr>
              <a:t> kan bruges til at gennemgå, hvad hver rolle dækker over i arbejdet med sikkerhedskrav. Otte roller betyder ikke nødvendigvis otte personer. En dataejer er gerne en leder. Det samme gælder en systemejer. Ledelsesrollen skal udfyldes af en leder med budget- og ressourceansvar. En sikkerhedsarkitekt kan udfylde rollerne som </a:t>
            </a:r>
            <a:r>
              <a:rPr lang="da-DK" sz="1200" b="1" kern="1200" dirty="0" err="1" smtClean="0">
                <a:solidFill>
                  <a:schemeClr val="tx1"/>
                </a:solidFill>
                <a:effectLst/>
                <a:latin typeface="+mn-lt"/>
                <a:ea typeface="+mn-ea"/>
                <a:cs typeface="+mn-cs"/>
              </a:rPr>
              <a:t>informationssikkerhedskoordinator</a:t>
            </a:r>
            <a:r>
              <a:rPr lang="da-DK" sz="1200" b="1" kern="1200" dirty="0" smtClean="0">
                <a:solidFill>
                  <a:schemeClr val="tx1"/>
                </a:solidFill>
                <a:effectLst/>
                <a:latin typeface="+mn-lt"/>
                <a:ea typeface="+mn-ea"/>
                <a:cs typeface="+mn-cs"/>
              </a:rPr>
              <a:t> og it-ansvarlig. Det kan en </a:t>
            </a:r>
            <a:r>
              <a:rPr lang="da-DK" sz="1200" b="1" kern="1200" dirty="0" err="1" smtClean="0">
                <a:solidFill>
                  <a:schemeClr val="tx1"/>
                </a:solidFill>
                <a:effectLst/>
                <a:latin typeface="+mn-lt"/>
                <a:ea typeface="+mn-ea"/>
                <a:cs typeface="+mn-cs"/>
              </a:rPr>
              <a:t>enterprisearkitekt</a:t>
            </a:r>
            <a:r>
              <a:rPr lang="da-DK" sz="1200" b="1" kern="1200" dirty="0" smtClean="0">
                <a:solidFill>
                  <a:schemeClr val="tx1"/>
                </a:solidFill>
                <a:effectLst/>
                <a:latin typeface="+mn-lt"/>
                <a:ea typeface="+mn-ea"/>
                <a:cs typeface="+mn-cs"/>
              </a:rPr>
              <a:t> også. En DPO udfylder denne rolle for hele organisationen og kan også være en person, man deler med en anden organisation.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Stikord til at præsentere</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Ledelse:</a:t>
            </a:r>
          </a:p>
          <a:p>
            <a:r>
              <a:rPr lang="da-DK" sz="1200" b="1" kern="1200" dirty="0" smtClean="0">
                <a:solidFill>
                  <a:schemeClr val="tx1"/>
                </a:solidFill>
                <a:effectLst/>
                <a:latin typeface="+mn-lt"/>
                <a:ea typeface="+mn-ea"/>
                <a:cs typeface="+mn-cs"/>
              </a:rPr>
              <a:t>Deltager i relevante interne og eksterne ledelsesfora i kontraktperioden og godkender beslutningsoplæg om bl.a. sikkerhedsniveau for informationssikkerhed. </a:t>
            </a:r>
          </a:p>
          <a:p>
            <a:r>
              <a:rPr lang="da-DK" sz="1200" b="1" kern="1200" dirty="0" smtClean="0">
                <a:solidFill>
                  <a:schemeClr val="tx1"/>
                </a:solidFill>
                <a:effectLst/>
                <a:latin typeface="+mn-lt"/>
                <a:ea typeface="+mn-ea"/>
                <a:cs typeface="+mn-cs"/>
              </a:rPr>
              <a:t>Ledelsen har ansvaret for den overordnede organisering og koordinering af informationssikkerhedsarbejdet herunder at udpege en </a:t>
            </a:r>
            <a:r>
              <a:rPr lang="da-DK" sz="1200" b="1" kern="1200" dirty="0" err="1" smtClean="0">
                <a:solidFill>
                  <a:schemeClr val="tx1"/>
                </a:solidFill>
                <a:effectLst/>
                <a:latin typeface="+mn-lt"/>
                <a:ea typeface="+mn-ea"/>
                <a:cs typeface="+mn-cs"/>
              </a:rPr>
              <a:t>informationssikkerhedskoordinator</a:t>
            </a:r>
            <a:r>
              <a:rPr lang="da-DK" sz="1200" b="1" kern="1200" dirty="0" smtClean="0">
                <a:solidFill>
                  <a:schemeClr val="tx1"/>
                </a:solidFill>
                <a:effectLst/>
                <a:latin typeface="+mn-lt"/>
                <a:ea typeface="+mn-ea"/>
                <a:cs typeface="+mn-cs"/>
              </a:rPr>
              <a:t>, DPO og etablerer et sikkerhedsudvalg. Ydermere skal ledelsen bl.a. holde sig ajour med det aktuelle risikobillede ved at samarbejde med systemejer og dataejer, der har ansvar for informationsaktiverne.</a:t>
            </a:r>
          </a:p>
          <a:p>
            <a:r>
              <a:rPr lang="da-DK" sz="1200" b="1" kern="1200" dirty="0" smtClean="0">
                <a:solidFill>
                  <a:schemeClr val="tx1"/>
                </a:solidFill>
                <a:effectLst/>
                <a:latin typeface="+mn-lt"/>
                <a:ea typeface="+mn-ea"/>
                <a:cs typeface="+mn-cs"/>
              </a:rPr>
              <a:t>Der kan hentes mere information og slides fra præsentationen ”Informationssikkerhed - en rejsefortælling om funktioner roller og ledelse” på Sikkerdigital.dk:</a:t>
            </a:r>
          </a:p>
          <a:p>
            <a:r>
              <a:rPr lang="da-DK" sz="1200" b="1" kern="1200" dirty="0" smtClean="0">
                <a:solidFill>
                  <a:schemeClr val="tx1"/>
                </a:solidFill>
                <a:effectLst/>
                <a:latin typeface="+mn-lt"/>
                <a:ea typeface="+mn-ea"/>
                <a:cs typeface="+mn-cs"/>
              </a:rPr>
              <a:t>https://sikkerdigital.dk/myndighed/ledelsessystem/rejsefortaellingen/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Dataejere:</a:t>
            </a:r>
          </a:p>
          <a:p>
            <a:r>
              <a:rPr lang="da-DK" sz="1200" b="1" kern="1200" dirty="0" smtClean="0">
                <a:solidFill>
                  <a:schemeClr val="tx1"/>
                </a:solidFill>
                <a:effectLst/>
                <a:latin typeface="+mn-lt"/>
                <a:ea typeface="+mn-ea"/>
                <a:cs typeface="+mn-cs"/>
              </a:rPr>
              <a:t>Sikrer, at kontrakten understøtter arbejdet med sårbare data og håndteringen af disse. Sikrer i kontraktperioden, at arbejdet med sårbare data og håndteringen af disse stadig sker korrekt.</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Systemejere:</a:t>
            </a:r>
          </a:p>
          <a:p>
            <a:r>
              <a:rPr lang="da-DK" sz="1200" b="1" kern="1200" dirty="0" smtClean="0">
                <a:solidFill>
                  <a:schemeClr val="tx1"/>
                </a:solidFill>
                <a:effectLst/>
                <a:latin typeface="+mn-lt"/>
                <a:ea typeface="+mn-ea"/>
                <a:cs typeface="+mn-cs"/>
              </a:rPr>
              <a:t>Bidrager til vurderingen af nødvendige sikkerhedskrav ved at klassificere informationerne i løsningen, sætte niveauet for adgangskontrol og ved at identificere de mest sårbare dele af systemerne. Kontrollerer i kontraktperioden, at sikkerhedskrav bliver overholdt af leverandørerne.</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Informationssikkerhedskoordinator/sikkerhedsarkitekt:</a:t>
            </a:r>
          </a:p>
          <a:p>
            <a:r>
              <a:rPr lang="da-DK" sz="1200" b="1" kern="1200" dirty="0" smtClean="0">
                <a:solidFill>
                  <a:schemeClr val="tx1"/>
                </a:solidFill>
                <a:effectLst/>
                <a:latin typeface="+mn-lt"/>
                <a:ea typeface="+mn-ea"/>
                <a:cs typeface="+mn-cs"/>
              </a:rPr>
              <a:t>Bidrager til, at sikkerhedskrav passer ind i organisationens overordnede sikkerhedspolitik. Varetager både de menneskelige og de tekniske sårbarheder. Bistår med afklaringer i kontraktperioden.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Økonomi:</a:t>
            </a:r>
          </a:p>
          <a:p>
            <a:r>
              <a:rPr lang="da-DK" sz="1200" b="1" kern="1200" dirty="0" smtClean="0">
                <a:solidFill>
                  <a:schemeClr val="tx1"/>
                </a:solidFill>
                <a:effectLst/>
                <a:latin typeface="+mn-lt"/>
                <a:ea typeface="+mn-ea"/>
                <a:cs typeface="+mn-cs"/>
              </a:rPr>
              <a:t>Bidrager til, at der er sammenhæng mellem økonomi og sikkerhedskrav. Bidrager til, at der i kontraktperioden hverken bliver betalt for meget eller for lidt.</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Jura/kontrakt:</a:t>
            </a:r>
          </a:p>
          <a:p>
            <a:r>
              <a:rPr lang="da-DK" sz="1200" b="1" kern="1200" dirty="0" smtClean="0">
                <a:solidFill>
                  <a:schemeClr val="tx1"/>
                </a:solidFill>
                <a:effectLst/>
                <a:latin typeface="+mn-lt"/>
                <a:ea typeface="+mn-ea"/>
                <a:cs typeface="+mn-cs"/>
              </a:rPr>
              <a:t>Står for den juridiske kvalitetssikring af sikkerhedskrav. Bistår med juridisk bistand ved leverandørstyring.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It-ansvarlig/-arkitekt/-sikkerhedsarkitekt:</a:t>
            </a:r>
          </a:p>
          <a:p>
            <a:r>
              <a:rPr lang="da-DK" sz="1200" b="1" kern="1200" dirty="0" smtClean="0">
                <a:solidFill>
                  <a:schemeClr val="tx1"/>
                </a:solidFill>
                <a:effectLst/>
                <a:latin typeface="+mn-lt"/>
                <a:ea typeface="+mn-ea"/>
                <a:cs typeface="+mn-cs"/>
              </a:rPr>
              <a:t>Sikrer, at sikkerhedskravene er understøttet via rette kontroller, fx monitorering, logning og rapportering. Sikrer, at it-arkitekturen gennem kontraktperioden passer ind i sikkerhedspolitikken.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Databeskyttelsesrådgiver (DPO):</a:t>
            </a:r>
          </a:p>
          <a:p>
            <a:r>
              <a:rPr lang="da-DK" sz="1200" b="1" kern="1200" dirty="0" smtClean="0">
                <a:solidFill>
                  <a:schemeClr val="tx1"/>
                </a:solidFill>
                <a:effectLst/>
                <a:latin typeface="+mn-lt"/>
                <a:ea typeface="+mn-ea"/>
                <a:cs typeface="+mn-cs"/>
              </a:rPr>
              <a:t>Rådgiver om konsekvensanalyse (DPIA) , hvordan lovkrav vedr. følsomme persondata omsættes til kontraktkrav. Følger i kontraktperioden op på, at databehandleraftalen overholdes.</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sz="800" dirty="0"/>
          </a:p>
        </p:txBody>
      </p:sp>
    </p:spTree>
    <p:extLst>
      <p:ext uri="{BB962C8B-B14F-4D97-AF65-F5344CB8AC3E}">
        <p14:creationId xmlns:p14="http://schemas.microsoft.com/office/powerpoint/2010/main" val="272688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Introduktion til slide</a:t>
            </a:r>
            <a:endParaRPr lang="da-DK" dirty="0" smtClean="0"/>
          </a:p>
          <a:p>
            <a:r>
              <a:rPr lang="da-DK" dirty="0" smtClean="0"/>
              <a:t>Tabellen kan bruges til at fordele ansvar til rollerne ud fra en RACI-tankegang. Værktøjet giver dermed et overblik over hvilke roller, der skal involveres i hvad, og hvilket niveau af involvering rollen har.</a:t>
            </a:r>
          </a:p>
          <a:p>
            <a:pPr marL="0" marR="0" indent="0" algn="l" defTabSz="914400" rtl="0" eaLnBrk="1" fontAlgn="auto" latinLnBrk="0" hangingPunct="1">
              <a:lnSpc>
                <a:spcPct val="100000"/>
              </a:lnSpc>
              <a:spcBef>
                <a:spcPts val="0"/>
              </a:spcBef>
              <a:spcAft>
                <a:spcPts val="0"/>
              </a:spcAft>
              <a:buClrTx/>
              <a:buSzTx/>
              <a:buFontTx/>
              <a:buNone/>
              <a:tabLst/>
              <a:defRPr/>
            </a:pPr>
            <a:endParaRPr lang="da-DK" b="0" i="1" dirty="0" smtClean="0"/>
          </a:p>
          <a:p>
            <a:r>
              <a:rPr lang="da-DK" sz="1200" b="1" kern="1200" dirty="0" smtClean="0">
                <a:solidFill>
                  <a:schemeClr val="tx1"/>
                </a:solidFill>
                <a:effectLst/>
                <a:latin typeface="+mn-lt"/>
                <a:ea typeface="+mn-ea"/>
                <a:cs typeface="+mn-cs"/>
              </a:rPr>
              <a:t>Stikord til at præsentere</a:t>
            </a:r>
            <a:endParaRPr lang="da-DK"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0" i="1" dirty="0" smtClean="0"/>
              <a:t>Opret excel-ark med skema som kan benyttes ved fælles øvelse</a:t>
            </a:r>
          </a:p>
          <a:p>
            <a:r>
              <a:rPr lang="da-DK" b="0" dirty="0" smtClean="0"/>
              <a:t>Kan indgå i fælles øvelse for gruppen, der præsenteres for. For hver opgave, der fremgår, kan gruppen diskutere, hvem der er hhv. R (</a:t>
            </a:r>
            <a:r>
              <a:rPr lang="da-DK" b="0" dirty="0" err="1" smtClean="0"/>
              <a:t>Responsible</a:t>
            </a:r>
            <a:r>
              <a:rPr lang="da-DK" b="0" dirty="0" smtClean="0"/>
              <a:t>), A (</a:t>
            </a:r>
            <a:r>
              <a:rPr lang="da-DK" b="0" dirty="0" err="1" smtClean="0"/>
              <a:t>Accountable</a:t>
            </a:r>
            <a:r>
              <a:rPr lang="da-DK" b="0" dirty="0" smtClean="0"/>
              <a:t>), C (</a:t>
            </a:r>
            <a:r>
              <a:rPr lang="da-DK" b="0" dirty="0" err="1" smtClean="0"/>
              <a:t>Consulted</a:t>
            </a:r>
            <a:r>
              <a:rPr lang="da-DK" b="0" dirty="0" smtClean="0"/>
              <a:t>) og I (</a:t>
            </a:r>
            <a:r>
              <a:rPr lang="da-DK" b="0" dirty="0" err="1" smtClean="0"/>
              <a:t>Informed</a:t>
            </a:r>
            <a:r>
              <a:rPr lang="da-DK" b="0" dirty="0" smtClean="0"/>
              <a:t>). Det bør herunder drøftes, hvad det i praksis betyder at være R, A, C eller I for hver enkelt opgave. Det er vigtigt, at der i selve skemaet kun angives R, A, C eller I og ikke selve opgavebeskrivelserne for den enkelte rolle, så læseren ikke mister overblikket.</a:t>
            </a:r>
          </a:p>
          <a:p>
            <a:endParaRPr lang="da-DK" b="0" dirty="0" smtClean="0"/>
          </a:p>
          <a:p>
            <a:r>
              <a:rPr lang="da-DK" b="0" u="sng" dirty="0" smtClean="0"/>
              <a:t>Input til drøftelse om ”Vurdering af nødvendigt sikkerhedsniveau”:</a:t>
            </a:r>
          </a:p>
          <a:p>
            <a:pPr marL="171450" indent="-171450">
              <a:buFont typeface="Arial" panose="020B0604020202020204" pitchFamily="34" charset="0"/>
              <a:buChar char="•"/>
            </a:pPr>
            <a:r>
              <a:rPr lang="da-DK" b="0" dirty="0" smtClean="0"/>
              <a:t>Ledelse: Ledelsen har beslutningsansvar for at prioritere sikkerhedstiltag og fastlægge sikkerhedsniveau på baggrund af risikovurdering.</a:t>
            </a:r>
          </a:p>
          <a:p>
            <a:pPr marL="171450" indent="-171450">
              <a:buFont typeface="Arial" panose="020B0604020202020204" pitchFamily="34" charset="0"/>
              <a:buChar char="•"/>
            </a:pPr>
            <a:r>
              <a:rPr lang="da-DK" b="0" dirty="0" smtClean="0"/>
              <a:t>Dataejere: Dataejer gennemfører risikovurdering for behandling af data </a:t>
            </a:r>
            <a:r>
              <a:rPr lang="da-DK" b="0" dirty="0" err="1" smtClean="0"/>
              <a:t>mhp</a:t>
            </a:r>
            <a:r>
              <a:rPr lang="da-DK" b="0" dirty="0" smtClean="0"/>
              <a:t>. at stille relevante sikkerhedsmæssige krav.</a:t>
            </a:r>
          </a:p>
          <a:p>
            <a:pPr marL="171450" indent="-171450">
              <a:buFont typeface="Arial" panose="020B0604020202020204" pitchFamily="34" charset="0"/>
              <a:buChar char="•"/>
            </a:pPr>
            <a:r>
              <a:rPr lang="da-DK" b="0" dirty="0" smtClean="0"/>
              <a:t>Systemejere: Systemejer gennemfører risikovurdering af systemløsning og stille krav til systemunderstøttet databeskyttelse  på foranledning af dataejer.</a:t>
            </a:r>
          </a:p>
          <a:p>
            <a:pPr marL="171450" indent="-171450">
              <a:buFont typeface="Arial" panose="020B0604020202020204" pitchFamily="34" charset="0"/>
              <a:buChar char="•"/>
            </a:pPr>
            <a:r>
              <a:rPr lang="da-DK" b="0" dirty="0" smtClean="0"/>
              <a:t>Informationssikkerhedskoordinatoren: Sikkerhedskoordinatoren rådgiver og bidrager til den praktiske gennemførelse af risikovurdering.</a:t>
            </a:r>
          </a:p>
          <a:p>
            <a:pPr marL="171450" indent="-171450">
              <a:buFont typeface="Arial" panose="020B0604020202020204" pitchFamily="34" charset="0"/>
              <a:buChar char="•"/>
            </a:pPr>
            <a:r>
              <a:rPr lang="da-DK" b="0" dirty="0" smtClean="0"/>
              <a:t>DPO: DPO rådgiver dataejer om juridiske bestemmelser til sikring af de registreredes rettigheder iht. lovkrav</a:t>
            </a:r>
          </a:p>
          <a:p>
            <a:pPr marL="171450" indent="-171450">
              <a:buFont typeface="Arial" panose="020B0604020202020204" pitchFamily="34" charset="0"/>
              <a:buChar char="•"/>
            </a:pPr>
            <a:r>
              <a:rPr lang="da-DK" b="0" dirty="0" smtClean="0"/>
              <a:t>Jura/kontrakt: Rådgiver om generelle juridiske sikkerhedsmæssige lovkrav og valg af kontraktmodel.</a:t>
            </a:r>
          </a:p>
          <a:p>
            <a:pPr marL="171450" indent="-171450">
              <a:buFont typeface="Arial" panose="020B0604020202020204" pitchFamily="34" charset="0"/>
              <a:buChar char="•"/>
            </a:pPr>
            <a:r>
              <a:rPr lang="da-DK" b="0" dirty="0" smtClean="0"/>
              <a:t>It-ansvarlige/it-arkitekter: Vurderer sikkerhedsarkitektur og sikkerhedsløsninger der skal imødekomme system- og dataejers specifikationer.</a:t>
            </a:r>
          </a:p>
          <a:p>
            <a:pPr marL="171450" indent="-171450">
              <a:buFont typeface="Arial" panose="020B0604020202020204" pitchFamily="34" charset="0"/>
              <a:buChar char="•"/>
            </a:pPr>
            <a:r>
              <a:rPr lang="da-DK" b="0" dirty="0" smtClean="0"/>
              <a:t>Økonomi: Økonomisk vurdering af konsekvenser af risici.</a:t>
            </a:r>
          </a:p>
          <a:p>
            <a:endParaRPr lang="da-DK" b="0" dirty="0" smtClean="0"/>
          </a:p>
          <a:p>
            <a:r>
              <a:rPr lang="da-DK" b="0" u="sng" dirty="0" smtClean="0"/>
              <a:t>Input til drøftelse om ”Vurdering af nødvendigt sikkerhedsniveau”:</a:t>
            </a:r>
          </a:p>
          <a:p>
            <a:pPr marL="171450" indent="-171450">
              <a:buFont typeface="Arial" panose="020B0604020202020204" pitchFamily="34" charset="0"/>
              <a:buChar char="•"/>
            </a:pPr>
            <a:r>
              <a:rPr lang="da-DK" b="0" dirty="0" smtClean="0"/>
              <a:t>Ledelse: Ledelsen har ansvaret for at godkende sikkerhedsniveau.</a:t>
            </a:r>
          </a:p>
          <a:p>
            <a:pPr marL="171450" indent="-171450">
              <a:buFont typeface="Arial" panose="020B0604020202020204" pitchFamily="34" charset="0"/>
              <a:buChar char="•"/>
            </a:pPr>
            <a:r>
              <a:rPr lang="da-DK" b="0" dirty="0" smtClean="0"/>
              <a:t>Dataejere: Dataejer specificerer de samlede krav til behandling af data ift. risici og lovkrav.</a:t>
            </a:r>
          </a:p>
          <a:p>
            <a:pPr marL="171450" indent="-171450">
              <a:buFont typeface="Arial" panose="020B0604020202020204" pitchFamily="34" charset="0"/>
              <a:buChar char="•"/>
            </a:pPr>
            <a:r>
              <a:rPr lang="da-DK" b="0" dirty="0" smtClean="0"/>
              <a:t>Systemejere: Systemejer specificerer de samlede krav til systemløsning.</a:t>
            </a:r>
          </a:p>
          <a:p>
            <a:pPr marL="171450" indent="-171450">
              <a:buFont typeface="Arial" panose="020B0604020202020204" pitchFamily="34" charset="0"/>
              <a:buChar char="•"/>
            </a:pPr>
            <a:r>
              <a:rPr lang="da-DK" b="0" dirty="0" smtClean="0"/>
              <a:t>Informationssikkerhedskoordinatoren: Sikkerhedskoordinatoren bidrage til kvalitetssikring af relevante krav til sikkerhed</a:t>
            </a:r>
          </a:p>
          <a:p>
            <a:pPr marL="171450" indent="-171450">
              <a:buFont typeface="Arial" panose="020B0604020202020204" pitchFamily="34" charset="0"/>
              <a:buChar char="•"/>
            </a:pPr>
            <a:r>
              <a:rPr lang="da-DK" b="0" dirty="0" smtClean="0"/>
              <a:t>DPO: DPO rådgiver om valg af sikkerhedsløsning til sikring af de registreredes rettigheder iht. lovkrav</a:t>
            </a:r>
          </a:p>
          <a:p>
            <a:pPr marL="171450" indent="-171450">
              <a:buFont typeface="Arial" panose="020B0604020202020204" pitchFamily="34" charset="0"/>
              <a:buChar char="•"/>
            </a:pPr>
            <a:r>
              <a:rPr lang="da-DK" b="0" dirty="0" smtClean="0"/>
              <a:t>Jura/kontrakt: Rådgiver om valg af krav til sikkerhed ift. lovkrav og vilkår for kontraktindgåelse.</a:t>
            </a:r>
          </a:p>
          <a:p>
            <a:pPr marL="171450" indent="-171450">
              <a:buFont typeface="Arial" panose="020B0604020202020204" pitchFamily="34" charset="0"/>
              <a:buChar char="•"/>
            </a:pPr>
            <a:r>
              <a:rPr lang="da-DK" b="0" dirty="0" smtClean="0"/>
              <a:t>It-ansvarlige/it-arkitekter: Specificerer de samlede sikkerhedskrav til design, arkitektur og løsning.</a:t>
            </a:r>
          </a:p>
          <a:p>
            <a:pPr marL="171450" indent="-171450">
              <a:buFont typeface="Arial" panose="020B0604020202020204" pitchFamily="34" charset="0"/>
              <a:buChar char="•"/>
            </a:pPr>
            <a:r>
              <a:rPr lang="da-DK" b="0" dirty="0" smtClean="0"/>
              <a:t>Økonomi: Økonomisk budget for valg af sikkerhedskrav.</a:t>
            </a:r>
          </a:p>
          <a:p>
            <a:endParaRPr lang="da-DK" b="0" dirty="0" smtClean="0"/>
          </a:p>
          <a:p>
            <a:r>
              <a:rPr lang="da-DK" b="1" dirty="0" smtClean="0"/>
              <a:t>Introduktion til slide</a:t>
            </a:r>
            <a:endParaRPr lang="da-DK" dirty="0" smtClean="0"/>
          </a:p>
          <a:p>
            <a:r>
              <a:rPr lang="da-DK" dirty="0" smtClean="0"/>
              <a:t>Tabellen kan bruges til at fordele ansvar til rollerne ud fra en RACI-tankegang. Værktøjet giver dermed et overblik over hvilke roller, der skal involveres i hvad, og hvilket niveau af involvering som rollen har.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sz="800" dirty="0"/>
          </a:p>
        </p:txBody>
      </p:sp>
    </p:spTree>
    <p:extLst>
      <p:ext uri="{BB962C8B-B14F-4D97-AF65-F5344CB8AC3E}">
        <p14:creationId xmlns:p14="http://schemas.microsoft.com/office/powerpoint/2010/main" val="149367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Introduktion til slide</a:t>
            </a:r>
          </a:p>
          <a:p>
            <a:r>
              <a:rPr lang="da-DK" sz="1200" b="1" kern="1200" dirty="0" smtClean="0">
                <a:solidFill>
                  <a:schemeClr val="tx1"/>
                </a:solidFill>
                <a:effectLst/>
                <a:latin typeface="+mn-lt"/>
                <a:ea typeface="+mn-ea"/>
                <a:cs typeface="+mn-cs"/>
              </a:rPr>
              <a:t>Billedet viser sammenhængen mellem det samlede kontraktgrundlag og selve kravkataloget. Den væsentlige pointe er, at det samlede kontraktgrundlag er hovedkontrakt, alle tilhørende bilag og øvrige aftaledokumenter (fx ændringer, tillæg og allonger). Kravkataloget er en samling af de krav og forpligtelser, der relaterer sig til sikkerhedskrav og -kontroller.</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OBS! Der kan hentes hjælp til identificering af de sikkerhedsmæssige krav i de kommende minimumskrav til samfundskritiske it-systemer og det eksisterende klausulbibliotek om sikkerhedsmæssige krav ved indgåelse af it-kontrakter, som findes på digst.dk.</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Stikord til at præsentere</a:t>
            </a:r>
          </a:p>
          <a:p>
            <a:r>
              <a:rPr lang="da-DK" sz="1200" b="1" kern="1200" dirty="0" smtClean="0">
                <a:solidFill>
                  <a:schemeClr val="tx1"/>
                </a:solidFill>
                <a:effectLst/>
                <a:latin typeface="+mn-lt"/>
                <a:ea typeface="+mn-ea"/>
                <a:cs typeface="+mn-cs"/>
              </a:rPr>
              <a:t>Om kontrakter og aftaler generelt:</a:t>
            </a:r>
          </a:p>
          <a:p>
            <a:r>
              <a:rPr lang="da-DK" sz="1200" b="1" kern="1200" dirty="0" smtClean="0">
                <a:solidFill>
                  <a:schemeClr val="tx1"/>
                </a:solidFill>
                <a:effectLst/>
                <a:latin typeface="+mn-lt"/>
                <a:ea typeface="+mn-ea"/>
                <a:cs typeface="+mn-cs"/>
              </a:rPr>
              <a:t>Der er typisk angivet en rangorden af aftaledokumenter i kontrakten. Aftaledokumenterne er hovedkontrakten og tilhørende bilag herunder fx Aftalehåndbøger, Sikkerhedsinstruks, Licensbetingelser, Servicemål, Samarbejdsorganisation og Ændringsprocedure. Mange andre former for dokumenter kan dog også definere, hvad der er aftalt. Den juridiske tekst er fastsat i hovedkontrakten, mens næsten alt om </a:t>
            </a:r>
            <a:r>
              <a:rPr lang="da-DK" sz="1200" b="1" kern="1200" dirty="0" err="1" smtClean="0">
                <a:solidFill>
                  <a:schemeClr val="tx1"/>
                </a:solidFill>
                <a:effectLst/>
                <a:latin typeface="+mn-lt"/>
                <a:ea typeface="+mn-ea"/>
                <a:cs typeface="+mn-cs"/>
              </a:rPr>
              <a:t>governance</a:t>
            </a:r>
            <a:r>
              <a:rPr lang="da-DK" sz="1200" b="1" kern="1200" dirty="0" smtClean="0">
                <a:solidFill>
                  <a:schemeClr val="tx1"/>
                </a:solidFill>
                <a:effectLst/>
                <a:latin typeface="+mn-lt"/>
                <a:ea typeface="+mn-ea"/>
                <a:cs typeface="+mn-cs"/>
              </a:rPr>
              <a:t>/proces fremgår af bilagsmaterialet. Bilagene giver forklaringer og forståelse for enkeltdele, tekniske elementer mv. og har detailregulering. Ydermere kan underbilag indeholde udspecificerede detaljer og informationer, der udgør fundamentet for konkrete forpligtelser. Underbilag er dog kun nødvendige i de komplekse og meget store kontrakter.</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Kravspecifikation: </a:t>
            </a:r>
          </a:p>
          <a:p>
            <a:r>
              <a:rPr lang="da-DK" sz="1200" b="1" kern="1200" dirty="0" smtClean="0">
                <a:solidFill>
                  <a:schemeClr val="tx1"/>
                </a:solidFill>
                <a:effectLst/>
                <a:latin typeface="+mn-lt"/>
                <a:ea typeface="+mn-ea"/>
                <a:cs typeface="+mn-cs"/>
              </a:rPr>
              <a:t>En kravspecifikation indeholder et afsnit om sikkerhed </a:t>
            </a:r>
            <a:r>
              <a:rPr lang="da-DK" sz="1200" b="1" kern="1200" dirty="0" err="1" smtClean="0">
                <a:solidFill>
                  <a:schemeClr val="tx1"/>
                </a:solidFill>
                <a:effectLst/>
                <a:latin typeface="+mn-lt"/>
                <a:ea typeface="+mn-ea"/>
                <a:cs typeface="+mn-cs"/>
              </a:rPr>
              <a:t>ifm</a:t>
            </a:r>
            <a:r>
              <a:rPr lang="da-DK" sz="1200" b="1" kern="1200" dirty="0" smtClean="0">
                <a:solidFill>
                  <a:schemeClr val="tx1"/>
                </a:solidFill>
                <a:effectLst/>
                <a:latin typeface="+mn-lt"/>
                <a:ea typeface="+mn-ea"/>
                <a:cs typeface="+mn-cs"/>
              </a:rPr>
              <a:t>. forvaltningen. Fastlæggelse af sikkerhedskrav herunder sikkerhedsniveau bør udarbejdes på baggrund af standarder, rammeværk og referencearkitekturer, der bygger på en risikovurdering.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Teknisk dokumentation </a:t>
            </a:r>
          </a:p>
          <a:p>
            <a:r>
              <a:rPr lang="da-DK" sz="1200" b="1" kern="1200" dirty="0" smtClean="0">
                <a:solidFill>
                  <a:schemeClr val="tx1"/>
                </a:solidFill>
                <a:effectLst/>
                <a:latin typeface="+mn-lt"/>
                <a:ea typeface="+mn-ea"/>
                <a:cs typeface="+mn-cs"/>
              </a:rPr>
              <a:t>Det er vigtigt at overveje, hvordan den mere tekniske dokumentation og risikovurdering skal indgå i kontraktgrundlaget. Evt. kan man også vedlægge risikovurdering for løsningen som informationsbilag til hovedkontrakten.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Risikovurdering</a:t>
            </a:r>
          </a:p>
          <a:p>
            <a:r>
              <a:rPr lang="da-DK" sz="1200" b="1" kern="1200" dirty="0" smtClean="0">
                <a:solidFill>
                  <a:schemeClr val="tx1"/>
                </a:solidFill>
                <a:effectLst/>
                <a:latin typeface="+mn-lt"/>
                <a:ea typeface="+mn-ea"/>
                <a:cs typeface="+mn-cs"/>
              </a:rPr>
              <a:t>En risikovurdering baseres på, at risici:</a:t>
            </a:r>
          </a:p>
          <a:p>
            <a:r>
              <a:rPr lang="da-DK" sz="1200" b="1" kern="1200" dirty="0" smtClean="0">
                <a:solidFill>
                  <a:schemeClr val="tx1"/>
                </a:solidFill>
                <a:effectLst/>
                <a:latin typeface="+mn-lt"/>
                <a:ea typeface="+mn-ea"/>
                <a:cs typeface="+mn-cs"/>
              </a:rPr>
              <a:t>Identificeres og beskrives. Det sker ved at gennemgå de forretningsprocesser, som løsningen understøtter, og ved at identificere og klassificere de informationsaktiver, der understøtter forretningsprocesserne.</a:t>
            </a:r>
          </a:p>
          <a:p>
            <a:r>
              <a:rPr lang="da-DK" sz="1200" b="1" kern="1200" dirty="0" smtClean="0">
                <a:solidFill>
                  <a:schemeClr val="tx1"/>
                </a:solidFill>
                <a:effectLst/>
                <a:latin typeface="+mn-lt"/>
                <a:ea typeface="+mn-ea"/>
                <a:cs typeface="+mn-cs"/>
              </a:rPr>
              <a:t>Analyseres og måles gennem en identifikation af de forretningsmæssige konsekvenser, som et tab af fortrolighed, integritet eller tilgængelighed af informationsaktiverne vil betyde. Dette holdes op imod en estimeret sandsynlighed for, at risici udløses til realiteter. </a:t>
            </a:r>
          </a:p>
          <a:p>
            <a:r>
              <a:rPr lang="da-DK" sz="1200" b="1" kern="1200" dirty="0" smtClean="0">
                <a:solidFill>
                  <a:schemeClr val="tx1"/>
                </a:solidFill>
                <a:effectLst/>
                <a:latin typeface="+mn-lt"/>
                <a:ea typeface="+mn-ea"/>
                <a:cs typeface="+mn-cs"/>
              </a:rPr>
              <a:t>Evalueres i forhold til organisationens risikotolerance. Dette baseres på analysen og den prioritering af risici, der kan udledes af analysen.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Sikkerhedsniveau:  </a:t>
            </a:r>
          </a:p>
          <a:p>
            <a:r>
              <a:rPr lang="da-DK" sz="1200" b="1" kern="1200" dirty="0" smtClean="0">
                <a:solidFill>
                  <a:schemeClr val="tx1"/>
                </a:solidFill>
                <a:effectLst/>
                <a:latin typeface="+mn-lt"/>
                <a:ea typeface="+mn-ea"/>
                <a:cs typeface="+mn-cs"/>
              </a:rPr>
              <a:t>Organisationens eksisterende sikkerhedsinstrukser for politikker og regelsæt indgå også som grundlag for fx minimumskrav til politik for password, adgangsstyring, kontroller og hændelseshåndtering.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Konsekvensanalyse vedrørende databeskyttelse (DPIA - data </a:t>
            </a:r>
            <a:r>
              <a:rPr lang="da-DK" sz="1200" b="1" kern="1200" dirty="0" err="1" smtClean="0">
                <a:solidFill>
                  <a:schemeClr val="tx1"/>
                </a:solidFill>
                <a:effectLst/>
                <a:latin typeface="+mn-lt"/>
                <a:ea typeface="+mn-ea"/>
                <a:cs typeface="+mn-cs"/>
              </a:rPr>
              <a:t>protection</a:t>
            </a:r>
            <a:r>
              <a:rPr lang="da-DK" sz="1200" b="1" kern="1200" dirty="0" smtClean="0">
                <a:solidFill>
                  <a:schemeClr val="tx1"/>
                </a:solidFill>
                <a:effectLst/>
                <a:latin typeface="+mn-lt"/>
                <a:ea typeface="+mn-ea"/>
                <a:cs typeface="+mn-cs"/>
              </a:rPr>
              <a:t> </a:t>
            </a:r>
            <a:r>
              <a:rPr lang="da-DK" sz="1200" b="1" kern="1200" dirty="0" err="1" smtClean="0">
                <a:solidFill>
                  <a:schemeClr val="tx1"/>
                </a:solidFill>
                <a:effectLst/>
                <a:latin typeface="+mn-lt"/>
                <a:ea typeface="+mn-ea"/>
                <a:cs typeface="+mn-cs"/>
              </a:rPr>
              <a:t>impact</a:t>
            </a:r>
            <a:r>
              <a:rPr lang="da-DK" sz="1200" b="1" kern="1200" dirty="0" smtClean="0">
                <a:solidFill>
                  <a:schemeClr val="tx1"/>
                </a:solidFill>
                <a:effectLst/>
                <a:latin typeface="+mn-lt"/>
                <a:ea typeface="+mn-ea"/>
                <a:cs typeface="+mn-cs"/>
              </a:rPr>
              <a:t> </a:t>
            </a:r>
            <a:r>
              <a:rPr lang="da-DK" sz="1200" b="1" kern="1200" dirty="0" err="1" smtClean="0">
                <a:solidFill>
                  <a:schemeClr val="tx1"/>
                </a:solidFill>
                <a:effectLst/>
                <a:latin typeface="+mn-lt"/>
                <a:ea typeface="+mn-ea"/>
                <a:cs typeface="+mn-cs"/>
              </a:rPr>
              <a:t>assessment</a:t>
            </a:r>
            <a:r>
              <a:rPr lang="da-DK" sz="1200" b="1" kern="1200" dirty="0" smtClean="0">
                <a:solidFill>
                  <a:schemeClr val="tx1"/>
                </a:solidFill>
                <a:effectLst/>
                <a:latin typeface="+mn-lt"/>
                <a:ea typeface="+mn-ea"/>
                <a:cs typeface="+mn-cs"/>
              </a:rPr>
              <a:t>): </a:t>
            </a:r>
          </a:p>
          <a:p>
            <a:r>
              <a:rPr lang="da-DK" sz="1200" b="1" kern="1200" dirty="0" smtClean="0">
                <a:solidFill>
                  <a:schemeClr val="tx1"/>
                </a:solidFill>
                <a:effectLst/>
                <a:latin typeface="+mn-lt"/>
                <a:ea typeface="+mn-ea"/>
                <a:cs typeface="+mn-cs"/>
              </a:rPr>
              <a:t>GDPR stiller krav til, at du som dataansvarlig gennemfører passende tekniske og organisatoriske foranstaltninger for at sikre og for at være i stand til at påvise, at din behandling er i overensstemmelse med databeskyttelsesforordningen. Konsekvensanalysen kan hjælpe dig til at identificere og begrænse de påviste risici og dermed generelt være med til at skabe bedre databeskyttelse for de registreredes rettigheder. (læs mere i Datatilsynets vejledninger).</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Hvornår skal der gennemføres en DPIA? </a:t>
            </a:r>
          </a:p>
          <a:p>
            <a:r>
              <a:rPr lang="da-DK" sz="1200" b="1" kern="1200" dirty="0" smtClean="0">
                <a:solidFill>
                  <a:schemeClr val="tx1"/>
                </a:solidFill>
                <a:effectLst/>
                <a:latin typeface="+mn-lt"/>
                <a:ea typeface="+mn-ea"/>
                <a:cs typeface="+mn-cs"/>
              </a:rPr>
              <a:t>”Hvis en type behandling, navnlig ved brug af nye teknologier og i medfør af sin karakter, omfang sammenhæng og formål, sandsynligvis vil indebære en høj risiko for fysiske personers rettigheder”</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Andre bilag: </a:t>
            </a:r>
          </a:p>
          <a:p>
            <a:r>
              <a:rPr lang="da-DK" sz="1200" b="1" kern="1200" dirty="0" smtClean="0">
                <a:solidFill>
                  <a:schemeClr val="tx1"/>
                </a:solidFill>
                <a:effectLst/>
                <a:latin typeface="+mn-lt"/>
                <a:ea typeface="+mn-ea"/>
                <a:cs typeface="+mn-cs"/>
              </a:rPr>
              <a:t>Der kan være andre bilag i organisationen, som beskriver, hvordan organisationen implementerer sin sikkerhedspolitik, fx beredskabsplaner og håndtering af kryptonøgler, som vil være relevante at konsultere for at kunne gennemføre risikovurderingen.</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sz="800" dirty="0"/>
          </a:p>
        </p:txBody>
      </p:sp>
    </p:spTree>
    <p:extLst>
      <p:ext uri="{BB962C8B-B14F-4D97-AF65-F5344CB8AC3E}">
        <p14:creationId xmlns:p14="http://schemas.microsoft.com/office/powerpoint/2010/main" val="203312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Introduktion til slide</a:t>
            </a:r>
          </a:p>
          <a:p>
            <a:r>
              <a:rPr lang="da-DK" sz="1200" b="1" kern="1200" dirty="0" smtClean="0">
                <a:solidFill>
                  <a:schemeClr val="tx1"/>
                </a:solidFill>
                <a:effectLst/>
                <a:latin typeface="+mn-lt"/>
                <a:ea typeface="+mn-ea"/>
                <a:cs typeface="+mn-cs"/>
              </a:rPr>
              <a:t>Tabellen viser skabelonen til et kravkatalog. Kravkataloget udarbejdes, når leverandøren er valgt, på baggrund af en løsningsspecifikation fra leverandøren. </a:t>
            </a:r>
            <a:r>
              <a:rPr lang="da-DK" sz="1200" b="1" kern="1200" dirty="0" err="1" smtClean="0">
                <a:solidFill>
                  <a:schemeClr val="tx1"/>
                </a:solidFill>
                <a:effectLst/>
                <a:latin typeface="+mn-lt"/>
                <a:ea typeface="+mn-ea"/>
                <a:cs typeface="+mn-cs"/>
              </a:rPr>
              <a:t>Sliden</a:t>
            </a:r>
            <a:r>
              <a:rPr lang="da-DK" sz="1200" b="1" kern="1200" dirty="0" smtClean="0">
                <a:solidFill>
                  <a:schemeClr val="tx1"/>
                </a:solidFill>
                <a:effectLst/>
                <a:latin typeface="+mn-lt"/>
                <a:ea typeface="+mn-ea"/>
                <a:cs typeface="+mn-cs"/>
              </a:rPr>
              <a:t> bruges til at tale om, hvordan et kravkatalog faktisk kan se ud, hvor forrige slide primært vedrører, hvor kravene i kravkataloget kommer fra. Eksempler følger på slides 13 og 19.</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Stikord til at præsentere</a:t>
            </a:r>
          </a:p>
          <a:p>
            <a:r>
              <a:rPr lang="da-DK" sz="1200" b="1" kern="1200" dirty="0" smtClean="0">
                <a:solidFill>
                  <a:schemeClr val="tx1"/>
                </a:solidFill>
                <a:effectLst/>
                <a:latin typeface="+mn-lt"/>
                <a:ea typeface="+mn-ea"/>
                <a:cs typeface="+mn-cs"/>
              </a:rPr>
              <a:t>Overordnet om kravkataloget:</a:t>
            </a:r>
          </a:p>
          <a:p>
            <a:r>
              <a:rPr lang="da-DK" sz="1200" b="1" kern="1200" dirty="0" smtClean="0">
                <a:solidFill>
                  <a:schemeClr val="tx1"/>
                </a:solidFill>
                <a:effectLst/>
                <a:latin typeface="+mn-lt"/>
                <a:ea typeface="+mn-ea"/>
                <a:cs typeface="+mn-cs"/>
              </a:rPr>
              <a:t>Det er afgørende, at krav og kontroller er tilstrækkelig konkrete til, at der kan gennemføres en meningsfuld kontrol. Dette hænger sammen med den indledende pointe om, at man bør have målbare krav, der egner sig til opfølgning. Det bidrager til et operationelt kravkatalog, hvilket er nødvendigt, hvis det skal blive brugt. Hvis ikke krav og kontroller er konkrete nok, så der ikke kan gennemføres kontrol, vil der ikke være transparens i, om der bliver leveret et tilstrækkeligt niveau af sikkerhed.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Kontraktkrav:</a:t>
            </a:r>
          </a:p>
          <a:p>
            <a:r>
              <a:rPr lang="da-DK" sz="1200" b="1" kern="1200" dirty="0" smtClean="0">
                <a:solidFill>
                  <a:schemeClr val="tx1"/>
                </a:solidFill>
                <a:effectLst/>
                <a:latin typeface="+mn-lt"/>
                <a:ea typeface="+mn-ea"/>
                <a:cs typeface="+mn-cs"/>
              </a:rPr>
              <a:t>Dette felt er den kravtekst, som kunden har skrevet i kontraktmaterialet til leverandøren, dvs. i kravspecifikationen og i underbilag tilknyttet kravspecifikationen, hvis man har valgt at udarbejde disse.</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Beskrivelse af leverandørens opfyldelse af krav:</a:t>
            </a:r>
          </a:p>
          <a:p>
            <a:r>
              <a:rPr lang="da-DK" sz="1200" b="1" kern="1200" dirty="0" smtClean="0">
                <a:solidFill>
                  <a:schemeClr val="tx1"/>
                </a:solidFill>
                <a:effectLst/>
                <a:latin typeface="+mn-lt"/>
                <a:ea typeface="+mn-ea"/>
                <a:cs typeface="+mn-cs"/>
              </a:rPr>
              <a:t>Dette felt er tekst fra den løsningsbeskrivelse, som leverandøren har budt ind med som en del af tilbuddet til kunden.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Beskrivelse af kontrolmål:</a:t>
            </a:r>
          </a:p>
          <a:p>
            <a:r>
              <a:rPr lang="da-DK" sz="1200" b="1" kern="1200" dirty="0" smtClean="0">
                <a:solidFill>
                  <a:schemeClr val="tx1"/>
                </a:solidFill>
                <a:effectLst/>
                <a:latin typeface="+mn-lt"/>
                <a:ea typeface="+mn-ea"/>
                <a:cs typeface="+mn-cs"/>
              </a:rPr>
              <a:t>Dette felt er en beskrivelse af de konkrete og målbare kontroller, der skal foretages for at verificere, at leverandøren lever op til sikkerhedskravene, der er aftalt. Kontrollerne hjælper med at opfylde et dokumentationskrav eller et en eventuel bevisbyrde. Dette hænger sammen med den indledende pointe om, at man bør have målbare krav, der egner sig til opfølgning. Udarbejd krav efter SMART-princippet (Specifik, Målbare, Attraktiv/Opnåelig, Realistisk og Tidsbestemt).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 blanke felter dækker over følgende to punkter. De er gjort blanke, da de ikke kan tages direkte fra kontrakt og teknisk dokumentation, som de ovenstående punkter kan. Det vil dog være relevant at nævne de to nedenstående punkter, så publikum ved, hvad det dækker over, da det fremgår på senere slides.</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Observation ved udført audit, tilsyn, revision:</a:t>
            </a:r>
          </a:p>
          <a:p>
            <a:r>
              <a:rPr lang="da-DK" sz="1200" b="1" kern="1200" dirty="0" smtClean="0">
                <a:solidFill>
                  <a:schemeClr val="tx1"/>
                </a:solidFill>
                <a:effectLst/>
                <a:latin typeface="+mn-lt"/>
                <a:ea typeface="+mn-ea"/>
                <a:cs typeface="+mn-cs"/>
              </a:rPr>
              <a:t>Dette felt er dokumentation for de observationer, der er gjort ved tidligere udført audit, tilsyn og revision.</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Resultat af udført audit, tilsyn, revision:</a:t>
            </a:r>
          </a:p>
          <a:p>
            <a:r>
              <a:rPr lang="da-DK" sz="1200" b="1" kern="1200" dirty="0" smtClean="0">
                <a:solidFill>
                  <a:schemeClr val="tx1"/>
                </a:solidFill>
                <a:effectLst/>
                <a:latin typeface="+mn-lt"/>
                <a:ea typeface="+mn-ea"/>
                <a:cs typeface="+mn-cs"/>
              </a:rPr>
              <a:t>Dette felt er en redegørelse for resultatet af tidligere udført audit, tilsyn og revision.</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sz="800" dirty="0"/>
          </a:p>
        </p:txBody>
      </p:sp>
    </p:spTree>
    <p:extLst>
      <p:ext uri="{BB962C8B-B14F-4D97-AF65-F5344CB8AC3E}">
        <p14:creationId xmlns:p14="http://schemas.microsoft.com/office/powerpoint/2010/main" val="256967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mere på sikkerdigital.dk under Leverandørstyring + Rejsefortællingen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sz="800" dirty="0"/>
          </a:p>
        </p:txBody>
      </p:sp>
    </p:spTree>
    <p:extLst>
      <p:ext uri="{BB962C8B-B14F-4D97-AF65-F5344CB8AC3E}">
        <p14:creationId xmlns:p14="http://schemas.microsoft.com/office/powerpoint/2010/main" val="170727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solidFill>
                  <a:srgbClr val="940027"/>
                </a:solidFill>
                <a:latin typeface="Open Sans" panose="020B0606030504020204"/>
              </a:rPr>
              <a:t>Illustrationen viser tre systemniveauer for </a:t>
            </a:r>
            <a:r>
              <a:rPr lang="da-DK" sz="1200" dirty="0" err="1" smtClean="0">
                <a:solidFill>
                  <a:srgbClr val="940027"/>
                </a:solidFill>
                <a:latin typeface="Open Sans" panose="020B0606030504020204"/>
              </a:rPr>
              <a:t>kritikalitet</a:t>
            </a:r>
            <a:r>
              <a:rPr lang="da-DK" sz="1200" dirty="0" smtClean="0">
                <a:solidFill>
                  <a:srgbClr val="940027"/>
                </a:solidFill>
                <a:latin typeface="Open Sans" panose="020B0606030504020204"/>
              </a:rPr>
              <a:t> og tilsyn samt en graf med de løbende driftsmæssige aktiviteter og tilsynshandlinger, som kan skaleres</a:t>
            </a:r>
            <a:r>
              <a:rPr lang="da-DK" sz="1200" baseline="0" dirty="0" smtClean="0">
                <a:solidFill>
                  <a:srgbClr val="940027"/>
                </a:solidFill>
                <a:latin typeface="Open Sans" panose="020B0606030504020204"/>
              </a:rPr>
              <a:t> og </a:t>
            </a:r>
            <a:r>
              <a:rPr lang="da-DK" sz="1200" dirty="0" smtClean="0">
                <a:solidFill>
                  <a:srgbClr val="940027"/>
                </a:solidFill>
                <a:latin typeface="Open Sans" panose="020B0606030504020204"/>
              </a:rPr>
              <a:t>i større eller mindre grad indgå på alle de tre </a:t>
            </a:r>
            <a:r>
              <a:rPr lang="da-DK" sz="1200" dirty="0" err="1" smtClean="0">
                <a:solidFill>
                  <a:srgbClr val="940027"/>
                </a:solidFill>
                <a:latin typeface="Open Sans" panose="020B0606030504020204"/>
              </a:rPr>
              <a:t>kritikalitetsniveauer</a:t>
            </a:r>
            <a:r>
              <a:rPr lang="da-DK" sz="1200" dirty="0" smtClean="0">
                <a:solidFill>
                  <a:srgbClr val="940027"/>
                </a:solidFill>
                <a:latin typeface="Open Sans" panose="020B0606030504020204"/>
              </a:rPr>
              <a:t>. De forskellige</a:t>
            </a:r>
            <a:r>
              <a:rPr lang="da-DK" sz="1200" baseline="0" dirty="0" smtClean="0">
                <a:solidFill>
                  <a:srgbClr val="940027"/>
                </a:solidFill>
                <a:latin typeface="Open Sans" panose="020B0606030504020204"/>
              </a:rPr>
              <a:t> </a:t>
            </a:r>
            <a:r>
              <a:rPr lang="da-DK" sz="1200" kern="0" dirty="0" smtClean="0"/>
              <a:t>driftsaktiviteter og tilsynshandlinger understøtter hinanden, og muliggør tilsammen en bedre styring af driftskvalitet og informationssikkerhed hos leverandøren.</a:t>
            </a:r>
            <a:r>
              <a:rPr lang="da-DK" sz="1200" dirty="0" smtClean="0">
                <a:solidFill>
                  <a:srgbClr val="940027"/>
                </a:solidFill>
                <a:latin typeface="Open Sans" panose="020B0606030504020204"/>
              </a:rPr>
              <a:t> Det betyder, at det løbende driftssamarbejde</a:t>
            </a:r>
            <a:r>
              <a:rPr lang="da-DK" sz="1200" baseline="0" dirty="0" smtClean="0">
                <a:solidFill>
                  <a:srgbClr val="940027"/>
                </a:solidFill>
                <a:latin typeface="Open Sans" panose="020B0606030504020204"/>
              </a:rPr>
              <a:t> mellem kunde og leverandør </a:t>
            </a:r>
            <a:r>
              <a:rPr lang="da-DK" sz="1200" dirty="0" smtClean="0">
                <a:solidFill>
                  <a:schemeClr val="tx1"/>
                </a:solidFill>
                <a:latin typeface="Open Sans" panose="020B0606030504020204" pitchFamily="34" charset="0"/>
              </a:rPr>
              <a:t>sker ved en kombination af faste leverandørmøder, rapportering på sikkerhedstest og driftsmål samt de mere formelle tilsynshandlinger så som årlig auditering af udvalgte kontrolområder og systemrevision.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sz="800" dirty="0"/>
          </a:p>
        </p:txBody>
      </p:sp>
    </p:spTree>
    <p:extLst>
      <p:ext uri="{BB962C8B-B14F-4D97-AF65-F5344CB8AC3E}">
        <p14:creationId xmlns:p14="http://schemas.microsoft.com/office/powerpoint/2010/main" val="362100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dirty="0"/>
              <a:t>Måned og år</a:t>
            </a:r>
            <a:endParaRPr lang="da-DK"/>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dirty="0"/>
              <a:t>Indsæt titel</a:t>
            </a:r>
            <a:endParaRPr lang="da-DK"/>
          </a:p>
        </p:txBody>
      </p:sp>
      <p:sp>
        <p:nvSpPr>
          <p:cNvPr id="15" name="AutoShape 4"/>
          <p:cNvSpPr>
            <a:spLocks/>
          </p:cNvSpPr>
          <p:nvPr/>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1515055792" name="Logo" descr="{&quot;templafy&quot;:{&quot;id&quot;:&quot;f847acd2-b434-450b-8b80-e626321c04c7&quot;}}"/>
          <p:cNvPicPr>
            <a:picLocks noChangeAspect="1"/>
          </p:cNvPicPr>
          <p:nvPr/>
        </p:nvPicPr>
        <p:blipFill>
          <a:blip r:embed="rId2">
            <a:extLst/>
          </a:blip>
          <a:stretch>
            <a:fillRect/>
          </a:stretch>
        </p:blipFill>
        <p:spPr>
          <a:xfrm>
            <a:off x="8791074" y="5888998"/>
            <a:ext cx="2725200" cy="705600"/>
          </a:xfrm>
          <a:prstGeom prst="rect">
            <a:avLst/>
          </a:prstGeom>
        </p:spPr>
      </p:pic>
    </p:spTree>
    <p:extLst>
      <p:ext uri="{BB962C8B-B14F-4D97-AF65-F5344CB8AC3E}">
        <p14:creationId xmlns:p14="http://schemas.microsoft.com/office/powerpoint/2010/main" val="2427913429"/>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919993740"/>
      </p:ext>
    </p:extLst>
  </p:cSld>
  <p:clrMapOvr>
    <a:masterClrMapping/>
  </p:clrMapOvr>
  <p:hf hdr="0" ftr="0" dt="0"/>
  <p:extLst mod="1">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Tree>
    <p:extLst>
      <p:ext uri="{BB962C8B-B14F-4D97-AF65-F5344CB8AC3E}">
        <p14:creationId xmlns:p14="http://schemas.microsoft.com/office/powerpoint/2010/main" val="2136388263"/>
      </p:ext>
    </p:extLst>
  </p:cSld>
  <p:clrMapOvr>
    <a:masterClrMapping/>
  </p:clrMapOvr>
  <p:hf hdr="0" ftr="0" dt="0"/>
  <p:extLst mod="1">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5"/>
            <a:endParaRPr lang="da-DK" dirty="0"/>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dirty="0"/>
              <a:t>Klik her for at tilføje tekst</a:t>
            </a:r>
            <a:endParaRPr lang="da-DK"/>
          </a:p>
          <a:p>
            <a:pPr lvl="1"/>
            <a:r>
              <a:rPr lang="da-DK" dirty="0"/>
              <a:t>Andet niveau</a:t>
            </a:r>
            <a:endParaRPr lang="da-DK"/>
          </a:p>
          <a:p>
            <a:pPr lvl="2"/>
            <a:endParaRPr lang="da-DK" dirty="0"/>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dirty="0"/>
              <a:t>Klik for at tilføje tekst</a:t>
            </a:r>
            <a:endParaRPr lang="da-DK"/>
          </a:p>
          <a:p>
            <a:pPr lvl="1"/>
            <a:r>
              <a:rPr lang="da-DK" noProof="0" dirty="0"/>
              <a:t>Andet Niveau</a:t>
            </a:r>
            <a:endParaRPr lang="da-DK"/>
          </a:p>
          <a:p>
            <a:pPr lvl="2"/>
            <a:endParaRPr lang="da-DK" noProof="0" dirty="0"/>
          </a:p>
        </p:txBody>
      </p:sp>
      <p:sp>
        <p:nvSpPr>
          <p:cNvPr id="10" name="Line 5"/>
          <p:cNvSpPr>
            <a:spLocks noChangeShapeType="1"/>
          </p:cNvSpPr>
          <p:nvPr/>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1501909342"/>
      </p:ext>
    </p:extLst>
  </p:cSld>
  <p:clrMapOvr>
    <a:masterClrMapping/>
  </p:clrMapOvr>
  <p:hf hdr="0" ftr="0" dt="0"/>
  <p:extLst mod="1">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dirty="0"/>
              <a:t>Klik her for at tilføje titel</a:t>
            </a:r>
            <a:endParaRPr lang="da-DK"/>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a:p>
            <a:pPr lvl="2"/>
            <a:endParaRPr lang="da-DK" dirty="0"/>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dirty="0"/>
              <a:t>Klik her for at tilføje underoverskrift</a:t>
            </a:r>
            <a:endParaRPr lang="da-DK"/>
          </a:p>
          <a:p>
            <a:pPr lvl="1"/>
            <a:r>
              <a:rPr lang="da-DK" dirty="0"/>
              <a:t>Andet niveau</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dirty="0"/>
              <a:t>Klik for at tilføje underoverskrift</a:t>
            </a:r>
            <a:endParaRPr lang="da-DK"/>
          </a:p>
          <a:p>
            <a:pPr lvl="1"/>
            <a:r>
              <a:rPr lang="da-DK" noProof="0" dirty="0"/>
              <a:t>Andet niveau</a:t>
            </a:r>
            <a:endParaRPr lang="da-DK"/>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da-DK" dirty="0"/>
              <a:t>Placer ikon her</a:t>
            </a:r>
            <a:endParaRPr lang="da-DK"/>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da-DK" dirty="0"/>
              <a:t>Placer ikon her</a:t>
            </a:r>
            <a:endParaRPr lang="da-DK"/>
          </a:p>
        </p:txBody>
      </p:sp>
    </p:spTree>
    <p:extLst>
      <p:ext uri="{BB962C8B-B14F-4D97-AF65-F5344CB8AC3E}">
        <p14:creationId xmlns:p14="http://schemas.microsoft.com/office/powerpoint/2010/main" val="897651979"/>
      </p:ext>
    </p:extLst>
  </p:cSld>
  <p:clrMapOvr>
    <a:masterClrMapping/>
  </p:clrMapOvr>
  <p:hf hdr="0" ftr="0" dt="0"/>
  <p:extLst mod="1">
    <p:ext uri="{DCECCB84-F9BA-43D5-87BE-67443E8EF086}">
      <p15:sldGuideLst xmlns:p15="http://schemas.microsoft.com/office/powerpoint/2012/main">
        <p15:guide id="5" pos="1970">
          <p15:clr>
            <a:srgbClr val="A4A3A4"/>
          </p15:clr>
        </p15:guide>
        <p15:guide id="6" pos="2197">
          <p15:clr>
            <a:srgbClr val="A4A3A4"/>
          </p15:clr>
        </p15:guide>
        <p15:guide id="7" pos="3725">
          <p15:clr>
            <a:srgbClr val="A4A3A4"/>
          </p15:clr>
        </p15:guide>
        <p15:guide id="8" pos="3952">
          <p15:clr>
            <a:srgbClr val="A4A3A4"/>
          </p15:clr>
        </p15:guide>
        <p15:guide id="9" pos="5481">
          <p15:clr>
            <a:srgbClr val="A4A3A4"/>
          </p15:clr>
        </p15:guide>
        <p15:guide id="10" pos="5707">
          <p15:clr>
            <a:srgbClr val="A4A3A4"/>
          </p15:clr>
        </p15:guide>
        <p15:guide id="11" pos="1031">
          <p15:clr>
            <a:srgbClr val="A4A3A4"/>
          </p15:clr>
        </p15:guide>
        <p15:guide id="12" orient="horz" pos="1508">
          <p15:clr>
            <a:srgbClr val="A4A3A4"/>
          </p15:clr>
        </p15:guide>
        <p15:guide id="13" orient="horz" pos="2240">
          <p15:clr>
            <a:srgbClr val="A4A3A4"/>
          </p15:clr>
        </p15:guide>
        <p15:guide id="14" orient="horz" pos="1650">
          <p15:clr>
            <a:srgbClr val="A4A3A4"/>
          </p15:clr>
        </p15:guide>
        <p15:guide id="15" orient="horz" pos="2392">
          <p15:clr>
            <a:srgbClr val="A4A3A4"/>
          </p15:clr>
        </p15:guide>
        <p15:guide id="16" orient="horz" pos="2982">
          <p15:clr>
            <a:srgbClr val="A4A3A4"/>
          </p15:clr>
        </p15:guide>
        <p15:guide id="17" orient="horz" pos="4320">
          <p15:clr>
            <a:srgbClr val="A4A3A4"/>
          </p15:clr>
        </p15:guide>
        <p15:guide id="18" orient="horz" pos="313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    Statement    (kort tekst)">
    <p:spTree>
      <p:nvGrpSpPr>
        <p:cNvPr id="1" name=""/>
        <p:cNvGrpSpPr/>
        <p:nvPr/>
      </p:nvGrpSpPr>
      <p:grpSpPr>
        <a:xfrm>
          <a:off x="0" y="0"/>
          <a:ext cx="0" cy="0"/>
          <a:chOff x="0" y="0"/>
          <a:chExt cx="0" cy="0"/>
        </a:xfrm>
      </p:grpSpPr>
      <p:sp>
        <p:nvSpPr>
          <p:cNvPr id="12" name="Baggrund"/>
          <p:cNvSpPr>
            <a:spLocks noChangeArrowheads="1"/>
          </p:cNvSpPr>
          <p:nvPr/>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dirty="0"/>
              <a:t>Klik her for at tilføje tekst</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473926933" name="image" descr="{&quot;templafy&quot;:{&quot;id&quot;:&quot;c9e9ff56-9253-41c3-8869-d1ab554317dc&quot;}}"/>
          <p:cNvPicPr>
            <a:picLocks noChangeAspect="1"/>
          </p:cNvPicPr>
          <p:nvPr/>
        </p:nvPicPr>
        <p:blipFill>
          <a:blip r:embed="rId2">
            <a:extLst/>
          </a:blip>
          <a:stretch>
            <a:fillRect/>
          </a:stretch>
        </p:blipFill>
        <p:spPr>
          <a:xfrm>
            <a:off x="8976321" y="6042696"/>
            <a:ext cx="2534400" cy="655200"/>
          </a:xfrm>
          <a:prstGeom prst="rect">
            <a:avLst/>
          </a:prstGeom>
        </p:spPr>
      </p:pic>
    </p:spTree>
    <p:extLst>
      <p:ext uri="{BB962C8B-B14F-4D97-AF65-F5344CB8AC3E}">
        <p14:creationId xmlns:p14="http://schemas.microsoft.com/office/powerpoint/2010/main" val="11015880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endParaRPr lang="da-DK"/>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endParaRPr lang="da-DK"/>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28-03-2023</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843794696" name="Logo" descr="{&quot;templafy&quot;:{&quot;id&quot;:&quot;a437238d-2dd7-4c36-af2e-e68c7d5b6425&quot;}}"/>
          <p:cNvPicPr>
            <a:picLocks noChangeAspect="1"/>
          </p:cNvPicPr>
          <p:nvPr/>
        </p:nvPicPr>
        <p:blipFill>
          <a:blip r:embed="rId2">
            <a:extLst/>
          </a:blip>
          <a:stretch>
            <a:fillRect/>
          </a:stretch>
        </p:blipFill>
        <p:spPr>
          <a:xfrm>
            <a:off x="8976321" y="6042696"/>
            <a:ext cx="2534400" cy="65520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2635178352"/>
      </p:ext>
    </p:extLst>
  </p:cSld>
  <p:clrMapOvr>
    <a:overrideClrMapping bg1="lt1" tx1="dk1" bg2="lt2" tx2="dk2" accent1="accent1" accent2="accent2" accent3="accent3" accent4="accent4" accent5="accent5" accent6="accent6" hlink="hlink" folHlink="folHlink"/>
  </p:clrMapOvr>
  <p:hf hdr="0" ftr="0" dt="0"/>
  <p:extLst mod="1">
    <p:ext uri="{DCECCB84-F9BA-43D5-87BE-67443E8EF086}">
      <p15:sldGuideLst xmlns:p15="http://schemas.microsoft.com/office/powerpoint/2012/main">
        <p15:guide id="1" pos="4587">
          <p15:clr>
            <a:srgbClr val="A4A3A4"/>
          </p15:clr>
        </p15:guide>
        <p15:guide id="2" pos="4755">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     Skilleside     (mere tekst)">
    <p:spTree>
      <p:nvGrpSpPr>
        <p:cNvPr id="1" name=""/>
        <p:cNvGrpSpPr/>
        <p:nvPr/>
      </p:nvGrpSpPr>
      <p:grpSpPr>
        <a:xfrm>
          <a:off x="0" y="0"/>
          <a:ext cx="0" cy="0"/>
          <a:chOff x="0" y="0"/>
          <a:chExt cx="0" cy="0"/>
        </a:xfrm>
      </p:grpSpPr>
      <p:sp>
        <p:nvSpPr>
          <p:cNvPr id="10" name="Baggrund"/>
          <p:cNvSpPr/>
          <p:nvPr/>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endParaRPr lang="da-DK"/>
          </a:p>
        </p:txBody>
      </p:sp>
      <p:sp>
        <p:nvSpPr>
          <p:cNvPr id="6" name="Text Placeholder 5"/>
          <p:cNvSpPr>
            <a:spLocks noGrp="1"/>
          </p:cNvSpPr>
          <p:nvPr>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dirty="0"/>
              <a:t>Klik her for at tilføje tekst</a:t>
            </a:r>
            <a:endParaRPr lang="da-DK"/>
          </a:p>
        </p:txBody>
      </p:sp>
      <p:sp>
        <p:nvSpPr>
          <p:cNvPr id="3" name="Date Placeholder 2"/>
          <p:cNvSpPr>
            <a:spLocks noGrp="1"/>
          </p:cNvSpPr>
          <p:nvPr>
            <p:ph type="dt" sz="half" idx="17"/>
          </p:nvPr>
        </p:nvSpPr>
        <p:spPr/>
        <p:txBody>
          <a:bodyPr/>
          <a:lstStyle/>
          <a:p>
            <a:fld id="{D709F18B-C64D-467D-95E0-03999A31A181}" type="datetime1">
              <a:rPr lang="da-DK" smtClean="0"/>
              <a:t>28-03-2023</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dirty="0"/>
          </a:p>
        </p:txBody>
      </p:sp>
      <p:pic>
        <p:nvPicPr>
          <p:cNvPr id="1794775644" name="Logo" descr="{&quot;templafy&quot;:{&quot;id&quot;:&quot;056a3847-90ca-431f-a7c7-e510cb5823e6&quot;}}"/>
          <p:cNvPicPr>
            <a:picLocks noChangeAspect="1"/>
          </p:cNvPicPr>
          <p:nvPr/>
        </p:nvPicPr>
        <p:blipFill>
          <a:blip r:embed="rId2">
            <a:extLst/>
          </a:blip>
          <a:stretch>
            <a:fillRect/>
          </a:stretch>
        </p:blipFill>
        <p:spPr>
          <a:xfrm>
            <a:off x="8976321" y="6042696"/>
            <a:ext cx="2534400" cy="65520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3802783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28-03-2023</a:t>
            </a:fld>
            <a:endParaRPr lang="da-DK" dirty="0"/>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23885088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Hvid tom">
    <p:spTree>
      <p:nvGrpSpPr>
        <p:cNvPr id="1" name=""/>
        <p:cNvGrpSpPr/>
        <p:nvPr/>
      </p:nvGrpSpPr>
      <p:grpSpPr>
        <a:xfrm>
          <a:off x="0" y="0"/>
          <a:ext cx="0" cy="0"/>
          <a:chOff x="0" y="0"/>
          <a:chExt cx="0" cy="0"/>
        </a:xfrm>
      </p:grpSpPr>
      <p:sp>
        <p:nvSpPr>
          <p:cNvPr id="6" name="Baggrund"/>
          <p:cNvSpPr/>
          <p:nvPr/>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dirty="0"/>
              <a:t>Klik her for at tilføje titel</a:t>
            </a:r>
            <a:endParaRPr lang="da-DK"/>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28-03-2023</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Tree>
    <p:extLst>
      <p:ext uri="{BB962C8B-B14F-4D97-AF65-F5344CB8AC3E}">
        <p14:creationId xmlns:p14="http://schemas.microsoft.com/office/powerpoint/2010/main" val="35097239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endParaRPr lang="da-DK"/>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dirty="0"/>
              <a:t>Skriv kontaktdata</a:t>
            </a:r>
            <a:endParaRPr lang="da-DK"/>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28-03-2023</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pic>
        <p:nvPicPr>
          <p:cNvPr id="776982314" name="Logo" descr="{&quot;templafy&quot;:{&quot;id&quot;:&quot;bd0434ea-78db-49b0-ad1e-51f26e5ccac9&quot;}}"/>
          <p:cNvPicPr>
            <a:picLocks noChangeAspect="1"/>
          </p:cNvPicPr>
          <p:nvPr/>
        </p:nvPicPr>
        <p:blipFill>
          <a:blip r:embed="rId2">
            <a:extLst/>
          </a:blip>
          <a:stretch>
            <a:fillRect/>
          </a:stretch>
        </p:blipFill>
        <p:spPr>
          <a:xfrm>
            <a:off x="8791074" y="5895894"/>
            <a:ext cx="2725200" cy="705600"/>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3706782406"/>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A">
    <p:spTree>
      <p:nvGrpSpPr>
        <p:cNvPr id="1" name=""/>
        <p:cNvGrpSpPr/>
        <p:nvPr/>
      </p:nvGrpSpPr>
      <p:grpSpPr>
        <a:xfrm>
          <a:off x="0" y="0"/>
          <a:ext cx="0" cy="0"/>
          <a:chOff x="0" y="0"/>
          <a:chExt cx="0" cy="0"/>
        </a:xfrm>
      </p:grpSpPr>
      <p:sp>
        <p:nvSpPr>
          <p:cNvPr id="12" name="Baggrund"/>
          <p:cNvSpPr>
            <a:spLocks noChangeArrowheads="1"/>
          </p:cNvSpPr>
          <p:nvPr/>
        </p:nvSpPr>
        <p:spPr bwMode="auto">
          <a:xfrm>
            <a:off x="179388" y="180975"/>
            <a:ext cx="11830050" cy="6496050"/>
          </a:xfrm>
          <a:prstGeom prst="rect">
            <a:avLst/>
          </a:prstGeom>
          <a:solidFill>
            <a:srgbClr val="00B08C"/>
          </a:solidFill>
          <a:ln>
            <a:noFill/>
          </a:ln>
          <a:effectLst/>
        </p:spPr>
        <p:txBody>
          <a:bodyPr wrap="none" lIns="0" tIns="0" rIns="0" bIns="0" anchor="ctr"/>
          <a:lstStyle/>
          <a:p>
            <a:endParaRPr lang="da-DK" sz="1700" dirty="0"/>
          </a:p>
        </p:txBody>
      </p:sp>
      <p:sp>
        <p:nvSpPr>
          <p:cNvPr id="13" name="Slide Number Placeholder 5 (FAST)"/>
          <p:cNvSpPr txBox="1">
            <a:spLocks/>
          </p:cNvSpPr>
          <p:nvPr/>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28-03-2023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1670364324" name="image" descr="{&quot;templafy&quot;:{&quot;id&quot;:&quot;26cb41d0-d71e-46b8-bad3-6d15e27dca5e&quot;}}"/>
          <p:cNvPicPr>
            <a:picLocks noChangeAspect="1"/>
          </p:cNvPicPr>
          <p:nvPr/>
        </p:nvPicPr>
        <p:blipFill>
          <a:blip r:embed="rId2">
            <a:extLst/>
          </a:blip>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111426844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rugerguide ">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86940190-31B3-4285-B172-A74BDBF7AF53}"/>
              </a:ext>
            </a:extLst>
          </p:cNvPr>
          <p:cNvSpPr txBox="1">
            <a:spLocks noChangeArrowheads="1"/>
          </p:cNvSpPr>
          <p:nvPr/>
        </p:nvSpPr>
        <p:spPr bwMode="auto">
          <a:xfrm>
            <a:off x="4345027" y="1255687"/>
            <a:ext cx="27000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BILLEDER</a:t>
            </a:r>
            <a:endParaRPr lang="da-DK"/>
          </a:p>
          <a:p>
            <a:pPr marL="0" marR="0" lvl="0" indent="0" algn="l" defTabSz="914400" rtl="0" eaLnBrk="1" fontAlgn="auto" latinLnBrk="0" hangingPunct="1">
              <a:lnSpc>
                <a:spcPct val="100000"/>
              </a:lnSpc>
              <a:spcBef>
                <a:spcPts val="300"/>
              </a:spcBef>
              <a:spcAft>
                <a:spcPts val="600"/>
              </a:spcAft>
              <a:buClrTx/>
              <a:buSzTx/>
              <a:buFontTx/>
              <a:buNone/>
              <a:tabLst/>
              <a:defRPr/>
            </a:pP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a:t>
            </a:r>
            <a:endParaRPr lang="da-DK"/>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Images</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endParaRPr lang="da-DK"/>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baseline="0" noProof="1">
                <a:solidFill>
                  <a:schemeClr val="tx1"/>
                </a:solidFill>
                <a:latin typeface="+mn-lt"/>
                <a:cs typeface="Arial" panose="020B0604020202020204" pitchFamily="34" charset="0"/>
              </a:rPr>
              <a:t>Indsæt billede</a:t>
            </a:r>
            <a:endParaRPr lang="da-DK"/>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endParaRPr lang="da-DK"/>
          </a:p>
          <a:p>
            <a:pPr eaLnBrk="1" hangingPunct="1">
              <a:spcBef>
                <a:spcPts val="600"/>
              </a:spcBef>
              <a:spcAft>
                <a:spcPts val="0"/>
              </a:spcAft>
              <a:defRPr/>
            </a:pPr>
            <a:r>
              <a:rPr lang="da-DK" sz="900" b="1" noProof="1">
                <a:solidFill>
                  <a:schemeClr val="tx1"/>
                </a:solidFill>
                <a:latin typeface="+mn-lt"/>
                <a:cs typeface="Arial" panose="020B0604020202020204" pitchFamily="34" charset="0"/>
              </a:rPr>
              <a:t>Beskær billede</a:t>
            </a:r>
            <a:endParaRPr lang="da-DK"/>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endParaRPr lang="da-DK"/>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endParaRPr lang="da-DK"/>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endParaRPr lang="da-DK"/>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endParaRPr lang="da-DK" altLang="da-DK" sz="900" b="1" noProof="1">
              <a:solidFill>
                <a:schemeClr val="tx1"/>
              </a:solidFill>
              <a:latin typeface="+mn-lt"/>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p:nvGrpSpPr>
        <p:grpSpPr>
          <a:xfrm>
            <a:off x="7131861" y="1366876"/>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p:nvSpPr>
        <p:spPr bwMode="auto">
          <a:xfrm>
            <a:off x="8452256" y="1255687"/>
            <a:ext cx="2627202"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endParaRPr lang="da-DK"/>
          </a:p>
          <a:p>
            <a:pPr eaLnBrk="1" hangingPunct="1">
              <a:spcBef>
                <a:spcPts val="300"/>
              </a:spcBef>
              <a:spcAft>
                <a:spcPts val="12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endParaRPr lang="da-DK"/>
          </a:p>
          <a:p>
            <a:pPr eaLnBrk="1" hangingPunct="1">
              <a:spcBef>
                <a:spcPts val="600"/>
              </a:spcBef>
              <a:spcAft>
                <a:spcPts val="0"/>
              </a:spcAft>
              <a:defRPr/>
            </a:pPr>
            <a:r>
              <a:rPr lang="da-DK" altLang="da-DK" sz="1600" b="0" noProof="1">
                <a:solidFill>
                  <a:schemeClr val="tx1"/>
                </a:solidFill>
                <a:latin typeface="+mn-lt"/>
                <a:cs typeface="Arial" panose="020B0604020202020204" pitchFamily="34" charset="0"/>
              </a:rPr>
              <a:t>COPY/PASTE INDHOLD</a:t>
            </a:r>
            <a:endParaRPr lang="da-DK"/>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endParaRPr lang="da-DK"/>
          </a:p>
          <a:p>
            <a:pPr eaLnBrk="1" hangingPunct="1">
              <a:spcBef>
                <a:spcPts val="300"/>
              </a:spcBef>
              <a:spcAft>
                <a:spcPts val="3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a:p>
          <a:p>
            <a:pPr eaLnBrk="1" hangingPunct="1">
              <a:spcBef>
                <a:spcPts val="300"/>
              </a:spcBef>
              <a:spcAft>
                <a:spcPts val="12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endParaRPr lang="da-DK"/>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Indsæt prædefineret slides og elementer 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fra dropdown menuen eller knapperne i Templafy vinduet i højre side af skærmen</a:t>
            </a:r>
            <a:endParaRPr lang="da-DK"/>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p:nvSpPr>
        <p:spPr bwMode="auto">
          <a:xfrm>
            <a:off x="710731" y="1255687"/>
            <a:ext cx="2232000"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endParaRPr lang="da-DK"/>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endParaRPr lang="da-DK"/>
          </a:p>
          <a:p>
            <a:pPr eaLnBrk="1" hangingPunct="1">
              <a:spcBef>
                <a:spcPts val="300"/>
              </a:spcBef>
              <a:spcAft>
                <a:spcPts val="3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12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endParaRPr lang="da-DK"/>
          </a:p>
          <a:p>
            <a:pPr marL="0" marR="0" lvl="0" indent="0" algn="l" defTabSz="914400" rtl="0" eaLnBrk="1" fontAlgn="auto" latinLnBrk="0" hangingPunct="1">
              <a:lnSpc>
                <a:spcPct val="100000"/>
              </a:lnSpc>
              <a:spcBef>
                <a:spcPts val="600"/>
              </a:spcBef>
              <a:spcAft>
                <a:spcPts val="0"/>
              </a:spcAft>
              <a:buClrTx/>
              <a:buSzTx/>
              <a:buFontTx/>
              <a:buNone/>
              <a:tabLst/>
              <a:defRPr/>
            </a:pPr>
            <a:r>
              <a:rPr lang="da-DK" sz="1600" dirty="0">
                <a:latin typeface="+mn-lt"/>
                <a:cs typeface="Arial" panose="020B0604020202020204" pitchFamily="34" charset="0"/>
              </a:rPr>
              <a:t>SLIDES &amp; LAYOUTS</a:t>
            </a: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endParaRPr lang="da-DK"/>
          </a:p>
          <a:p>
            <a:pPr marL="0" marR="0" lvl="0" indent="0" algn="l" defTabSz="914400" rtl="0" eaLnBrk="1" fontAlgn="auto" latinLnBrk="0" hangingPunct="1">
              <a:lnSpc>
                <a:spcPct val="100000"/>
              </a:lnSpc>
              <a:spcBef>
                <a:spcPts val="600"/>
              </a:spcBef>
              <a:spcAft>
                <a:spcPts val="0"/>
              </a:spcAft>
              <a:buClrTx/>
              <a:buSzTx/>
              <a:buFontTx/>
              <a:buNone/>
              <a:tabLst/>
              <a:defRPr/>
            </a:pP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Bef>
                <a:spcPts val="300"/>
              </a:spcBef>
              <a:spcAft>
                <a:spcPts val="3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endParaRPr lang="da-DK"/>
          </a:p>
          <a:p>
            <a:pPr eaLnBrk="1" hangingPunct="1">
              <a:spcBef>
                <a:spcPts val="600"/>
              </a:spcBef>
              <a:spcAft>
                <a:spcPts val="0"/>
              </a:spcAft>
              <a:defRPr/>
            </a:pPr>
            <a:r>
              <a:rPr lang="da-DK" sz="900" b="1" noProof="1">
                <a:solidFill>
                  <a:schemeClr val="tx1"/>
                </a:solidFill>
                <a:latin typeface="+mn-lt"/>
                <a:cs typeface="Arial" panose="020B0604020202020204" pitchFamily="34" charset="0"/>
              </a:rPr>
              <a:t>Nulstil slide</a:t>
            </a:r>
            <a:endParaRPr lang="da-DK"/>
          </a:p>
          <a:p>
            <a:pPr marL="0" marR="0" indent="0" algn="l" defTabSz="914400" rtl="0" eaLnBrk="1" fontAlgn="auto" latinLnBrk="0" hangingPunct="1">
              <a:lnSpc>
                <a:spcPct val="100000"/>
              </a:lnSpc>
              <a:spcBef>
                <a:spcPts val="300"/>
              </a:spcBef>
              <a:spcAft>
                <a:spcPts val="3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p:nvPicPr>
        <p:blipFill>
          <a:blip r:embed="rId4"/>
          <a:stretch>
            <a:fillRect/>
          </a:stretch>
        </p:blipFill>
        <p:spPr>
          <a:xfrm>
            <a:off x="2955194" y="3097705"/>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p:nvPicPr>
        <p:blipFill>
          <a:blip r:embed="rId5"/>
          <a:stretch>
            <a:fillRect/>
          </a:stretch>
        </p:blipFill>
        <p:spPr>
          <a:xfrm>
            <a:off x="2955194" y="2393539"/>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p:nvPicPr>
        <p:blipFill>
          <a:blip r:embed="rId6"/>
          <a:stretch>
            <a:fillRect/>
          </a:stretch>
        </p:blipFill>
        <p:spPr>
          <a:xfrm>
            <a:off x="2955194" y="3907575"/>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p:nvPicPr>
        <p:blipFill rotWithShape="1">
          <a:blip r:embed="rId7"/>
          <a:srcRect l="3031"/>
          <a:stretch/>
        </p:blipFill>
        <p:spPr>
          <a:xfrm>
            <a:off x="2955194" y="5284687"/>
            <a:ext cx="496606" cy="172842"/>
          </a:xfrm>
          <a:prstGeom prst="rect">
            <a:avLst/>
          </a:prstGeom>
        </p:spPr>
      </p:pic>
      <p:pic>
        <p:nvPicPr>
          <p:cNvPr id="38" name="Picture 33">
            <a:extLst>
              <a:ext uri="{FF2B5EF4-FFF2-40B4-BE49-F238E27FC236}">
                <a16:creationId xmlns:a16="http://schemas.microsoft.com/office/drawing/2014/main" id="{26F154F3-5A17-41F1-9B46-FCA4D9945F70}"/>
              </a:ext>
            </a:extLst>
          </p:cNvPr>
          <p:cNvPicPr>
            <a:picLocks noChangeAspect="1"/>
          </p:cNvPicPr>
          <p:nvPr/>
        </p:nvPicPr>
        <p:blipFill rotWithShape="1">
          <a:blip r:embed="rId8"/>
          <a:srcRect l="3901" t="45142" r="62601" b="9046"/>
          <a:stretch/>
        </p:blipFill>
        <p:spPr>
          <a:xfrm>
            <a:off x="7131861" y="2659382"/>
            <a:ext cx="341204" cy="321707"/>
          </a:xfrm>
          <a:prstGeom prst="rect">
            <a:avLst/>
          </a:prstGeom>
        </p:spPr>
      </p:pic>
      <p:pic>
        <p:nvPicPr>
          <p:cNvPr id="39" name="Billede 38">
            <a:extLst>
              <a:ext uri="{FF2B5EF4-FFF2-40B4-BE49-F238E27FC236}">
                <a16:creationId xmlns:a16="http://schemas.microsoft.com/office/drawing/2014/main" id="{9BB80CE2-5590-41B1-90B8-FB96BC0E66DC}"/>
              </a:ext>
            </a:extLst>
          </p:cNvPr>
          <p:cNvPicPr>
            <a:picLocks noChangeAspect="1"/>
          </p:cNvPicPr>
          <p:nvPr/>
        </p:nvPicPr>
        <p:blipFill>
          <a:blip r:embed="rId9"/>
          <a:stretch>
            <a:fillRect/>
          </a:stretch>
        </p:blipFill>
        <p:spPr>
          <a:xfrm>
            <a:off x="7199577" y="3275891"/>
            <a:ext cx="366043" cy="480431"/>
          </a:xfrm>
          <a:prstGeom prst="rect">
            <a:avLst/>
          </a:prstGeom>
        </p:spPr>
      </p:pic>
      <p:sp>
        <p:nvSpPr>
          <p:cNvPr id="44" name="Fast overskrift">
            <a:extLst>
              <a:ext uri="{FF2B5EF4-FFF2-40B4-BE49-F238E27FC236}">
                <a16:creationId xmlns:a16="http://schemas.microsoft.com/office/drawing/2014/main" id="{7AE3BB46-77B5-4BE0-A557-B2DBAB09F17D}"/>
              </a:ext>
            </a:extLst>
          </p:cNvPr>
          <p:cNvSpPr txBox="1"/>
          <p:nvPr/>
        </p:nvSpPr>
        <p:spPr>
          <a:xfrm>
            <a:off x="701675" y="324738"/>
            <a:ext cx="10947398" cy="686134"/>
          </a:xfrm>
          <a:prstGeom prst="rect">
            <a:avLst/>
          </a:prstGeom>
          <a:noFill/>
        </p:spPr>
        <p:txBody>
          <a:bodyPr wrap="square" lIns="0" tIns="0" rIns="0" bIns="0" rtlCol="0" anchor="t" anchorCtr="0">
            <a:noAutofit/>
          </a:bodyPr>
          <a:lstStyle/>
          <a:p>
            <a:r>
              <a:rPr lang="da-DK" sz="2800" b="0" noProof="1">
                <a:solidFill>
                  <a:srgbClr val="031D5C"/>
                </a:solidFill>
                <a:latin typeface="+mj-lt"/>
                <a:cs typeface="Arial" panose="020B0604020202020204" pitchFamily="34" charset="0"/>
              </a:rPr>
              <a:t>TIPS &amp; TRICKS - DIN BRUGERGUIDE</a:t>
            </a:r>
            <a:endParaRPr lang="da-DK"/>
          </a:p>
        </p:txBody>
      </p:sp>
      <p:pic>
        <p:nvPicPr>
          <p:cNvPr id="1026" name="Picture 2" descr="C:\Users\MAV~1.SKA\AppData\Local\Temp\SNAGHTMLe48c1e.PNG">
            <a:extLst>
              <a:ext uri="{FF2B5EF4-FFF2-40B4-BE49-F238E27FC236}">
                <a16:creationId xmlns:a16="http://schemas.microsoft.com/office/drawing/2014/main" id="{D585BA4E-F627-486D-80B3-0CE0EDC592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72334" y="480482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596A17E0-59D7-48F4-8A7B-898B5B7B3361}"/>
              </a:ext>
            </a:extLst>
          </p:cNvPr>
          <p:cNvPicPr>
            <a:picLocks noChangeAspect="1"/>
          </p:cNvPicPr>
          <p:nvPr/>
        </p:nvPicPr>
        <p:blipFill>
          <a:blip r:embed="rId11"/>
          <a:stretch>
            <a:fillRect/>
          </a:stretch>
        </p:blipFill>
        <p:spPr>
          <a:xfrm>
            <a:off x="2946051" y="4551931"/>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p:nvPicPr>
        <p:blipFill>
          <a:blip r:embed="rId12"/>
          <a:stretch>
            <a:fillRect/>
          </a:stretch>
        </p:blipFill>
        <p:spPr>
          <a:xfrm>
            <a:off x="10992821" y="1821214"/>
            <a:ext cx="440195" cy="543366"/>
          </a:xfrm>
          <a:prstGeom prst="rect">
            <a:avLst/>
          </a:prstGeom>
        </p:spPr>
      </p:pic>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4074C719-BDB2-4423-8D51-26AFFE50FE8F}" type="datetime4">
              <a:rPr lang="da-DK" smtClean="0"/>
              <a:t>23-03-28</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7268983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endParaRPr lang="da-DK"/>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28. marts 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184695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B">
    <p:spTree>
      <p:nvGrpSpPr>
        <p:cNvPr id="1" name=""/>
        <p:cNvGrpSpPr/>
        <p:nvPr/>
      </p:nvGrpSpPr>
      <p:grpSpPr>
        <a:xfrm>
          <a:off x="0" y="0"/>
          <a:ext cx="0" cy="0"/>
          <a:chOff x="0" y="0"/>
          <a:chExt cx="0" cy="0"/>
        </a:xfrm>
      </p:grpSpPr>
      <p:sp>
        <p:nvSpPr>
          <p:cNvPr id="12" name="Baggrund"/>
          <p:cNvSpPr>
            <a:spLocks noChangeArrowheads="1"/>
          </p:cNvSpPr>
          <p:nvPr/>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dirty="0"/>
          </a:p>
        </p:txBody>
      </p:sp>
      <p:sp>
        <p:nvSpPr>
          <p:cNvPr id="13" name="Slide Number Placeholder 5 (FAST)"/>
          <p:cNvSpPr txBox="1">
            <a:spLocks/>
          </p:cNvSpPr>
          <p:nvPr/>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bg1"/>
                </a:solidFill>
              </a:defRPr>
            </a:lvl1pPr>
            <a:lvl2pPr marL="216000">
              <a:spcBef>
                <a:spcPts val="0"/>
              </a:spcBef>
              <a:buClrTx/>
              <a:defRPr>
                <a:solidFill>
                  <a:schemeClr val="bg1"/>
                </a:solidFill>
              </a:defRPr>
            </a:lvl2pPr>
            <a:lvl3pPr marL="432000">
              <a:spcBef>
                <a:spcPts val="0"/>
              </a:spcBef>
              <a:buClrTx/>
              <a:defRPr>
                <a:solidFill>
                  <a:schemeClr val="bg1"/>
                </a:solidFill>
              </a:defRPr>
            </a:lvl3pPr>
            <a:lvl4pPr marL="432000">
              <a:spcBef>
                <a:spcPts val="0"/>
              </a:spcBef>
              <a:buClrTx/>
              <a:defRPr>
                <a:solidFill>
                  <a:schemeClr val="bg1"/>
                </a:solidFill>
              </a:defRPr>
            </a:lvl4pPr>
            <a:lvl5pPr marL="432000">
              <a:spcBef>
                <a:spcPts val="0"/>
              </a:spcBef>
              <a:buClrTx/>
              <a:defRPr>
                <a:solidFill>
                  <a:schemeClr val="bg1"/>
                </a:solidFill>
              </a:defRPr>
            </a:lvl5pPr>
            <a:lvl6pPr marL="432000">
              <a:spcBef>
                <a:spcPts val="0"/>
              </a:spcBef>
              <a:buClrTx/>
              <a:defRPr>
                <a:solidFill>
                  <a:schemeClr val="bg1"/>
                </a:solidFill>
              </a:defRPr>
            </a:lvl6pPr>
            <a:lvl7pPr marL="432000">
              <a:spcBef>
                <a:spcPts val="0"/>
              </a:spcBef>
              <a:buClrTx/>
              <a:defRPr>
                <a:solidFill>
                  <a:schemeClr val="bg1"/>
                </a:solidFill>
              </a:defRPr>
            </a:lvl7pPr>
            <a:lvl8pPr marL="432000">
              <a:spcBef>
                <a:spcPts val="0"/>
              </a:spcBef>
              <a:buClrTx/>
              <a:defRPr>
                <a:solidFill>
                  <a:schemeClr val="bg1"/>
                </a:solidFill>
              </a:defRPr>
            </a:lvl8pPr>
            <a:lvl9pPr marL="432000">
              <a:spcBef>
                <a:spcPts val="0"/>
              </a:spcBef>
              <a:buClrTx/>
              <a:defRPr>
                <a:solidFill>
                  <a:schemeClr val="bg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28-03-2023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dirty="0">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pic>
        <p:nvPicPr>
          <p:cNvPr id="217286192" name="image" descr="{&quot;templafy&quot;:{&quot;id&quot;:&quot;26ef8223-3fc0-4a38-b91a-6360684810b5&quot;}}"/>
          <p:cNvPicPr>
            <a:picLocks noChangeAspect="1"/>
          </p:cNvPicPr>
          <p:nvPr/>
        </p:nvPicPr>
        <p:blipFill>
          <a:blip r:embed="rId2">
            <a:extLst/>
          </a:blip>
          <a:stretch>
            <a:fillRect/>
          </a:stretch>
        </p:blipFill>
        <p:spPr>
          <a:xfrm>
            <a:off x="8976321" y="6042696"/>
            <a:ext cx="2534400" cy="65520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dirty="0"/>
              <a:t>Klik her for at tilføje titel</a:t>
            </a:r>
            <a:endParaRPr lang="da-DK"/>
          </a:p>
        </p:txBody>
      </p:sp>
    </p:spTree>
    <p:extLst>
      <p:ext uri="{BB962C8B-B14F-4D97-AF65-F5344CB8AC3E}">
        <p14:creationId xmlns:p14="http://schemas.microsoft.com/office/powerpoint/2010/main" val="3680126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C">
    <p:spTree>
      <p:nvGrpSpPr>
        <p:cNvPr id="1" name=""/>
        <p:cNvGrpSpPr/>
        <p:nvPr/>
      </p:nvGrpSpPr>
      <p:grpSpPr>
        <a:xfrm>
          <a:off x="0" y="0"/>
          <a:ext cx="0" cy="0"/>
          <a:chOff x="0" y="0"/>
          <a:chExt cx="0" cy="0"/>
        </a:xfrm>
      </p:grpSpPr>
      <p:sp>
        <p:nvSpPr>
          <p:cNvPr id="12" name="Baggrund"/>
          <p:cNvSpPr>
            <a:spLocks noChangeArrowheads="1"/>
          </p:cNvSpPr>
          <p:nvPr/>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dirty="0"/>
          </a:p>
        </p:txBody>
      </p:sp>
      <p:sp>
        <p:nvSpPr>
          <p:cNvPr id="13" name="Slide Number Placeholder 5 (FAST)"/>
          <p:cNvSpPr txBox="1">
            <a:spLocks/>
          </p:cNvSpPr>
          <p:nvPr/>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0" indent="0">
              <a:lnSpc>
                <a:spcPct val="150000"/>
              </a:lnSpc>
              <a:spcBef>
                <a:spcPts val="0"/>
              </a:spcBef>
              <a:buClr>
                <a:schemeClr val="bg1"/>
              </a:buClr>
              <a:buFont typeface="Arial" panose="020B0604020202020204" pitchFamily="34" charset="0"/>
              <a:buChar char="​"/>
              <a:tabLst>
                <a:tab pos="892175" algn="l"/>
              </a:tabLst>
              <a:defRPr sz="1800">
                <a:solidFill>
                  <a:schemeClr val="tx1"/>
                </a:solidFill>
              </a:defRPr>
            </a:lvl1pPr>
            <a:lvl2pPr marL="216000">
              <a:spcBef>
                <a:spcPts val="0"/>
              </a:spcBef>
              <a:buClrTx/>
              <a:defRPr>
                <a:solidFill>
                  <a:schemeClr val="tx1"/>
                </a:solidFill>
              </a:defRPr>
            </a:lvl2pPr>
            <a:lvl3pPr marL="432000">
              <a:spcBef>
                <a:spcPts val="0"/>
              </a:spcBef>
              <a:buClrTx/>
              <a:defRPr>
                <a:solidFill>
                  <a:schemeClr val="tx1"/>
                </a:solidFill>
              </a:defRPr>
            </a:lvl3pPr>
            <a:lvl4pPr marL="432000">
              <a:spcBef>
                <a:spcPts val="0"/>
              </a:spcBef>
              <a:buClrTx/>
              <a:defRPr>
                <a:solidFill>
                  <a:schemeClr val="tx1"/>
                </a:solidFill>
              </a:defRPr>
            </a:lvl4pPr>
            <a:lvl5pPr marL="432000">
              <a:spcBef>
                <a:spcPts val="0"/>
              </a:spcBef>
              <a:buClrTx/>
              <a:defRPr>
                <a:solidFill>
                  <a:schemeClr val="tx1"/>
                </a:solidFill>
              </a:defRPr>
            </a:lvl5pPr>
            <a:lvl6pPr marL="432000">
              <a:spcBef>
                <a:spcPts val="0"/>
              </a:spcBef>
              <a:buClrTx/>
              <a:defRPr>
                <a:solidFill>
                  <a:schemeClr val="tx1"/>
                </a:solidFill>
              </a:defRPr>
            </a:lvl6pPr>
            <a:lvl7pPr marL="432000">
              <a:spcBef>
                <a:spcPts val="0"/>
              </a:spcBef>
              <a:buClrTx/>
              <a:defRPr>
                <a:solidFill>
                  <a:schemeClr val="tx1"/>
                </a:solidFill>
              </a:defRPr>
            </a:lvl7pPr>
            <a:lvl8pPr marL="432000">
              <a:spcBef>
                <a:spcPts val="0"/>
              </a:spcBef>
              <a:buClrTx/>
              <a:defRPr>
                <a:solidFill>
                  <a:schemeClr val="tx1"/>
                </a:solidFill>
              </a:defRPr>
            </a:lvl8pPr>
            <a:lvl9pPr marL="432000">
              <a:spcBef>
                <a:spcPts val="0"/>
              </a:spcBef>
              <a:buClrTx/>
              <a:defRPr>
                <a:solidFill>
                  <a:schemeClr val="tx1"/>
                </a:solidFill>
              </a:defRPr>
            </a:lvl9pPr>
          </a:lstStyle>
          <a:p>
            <a:pPr lvl="0"/>
            <a:r>
              <a:rPr lang="da-DK" dirty="0"/>
              <a:t>Indsæt emne</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28-03-2023</a:t>
            </a:fld>
            <a:endParaRPr lang="da-DK" dirty="0"/>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dirty="0"/>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dirty="0"/>
              <a:t>Klik her for at tilføje titel</a:t>
            </a:r>
            <a:endParaRPr lang="da-DK"/>
          </a:p>
        </p:txBody>
      </p:sp>
      <p:pic>
        <p:nvPicPr>
          <p:cNvPr id="1149431802" name="image" descr="{&quot;templafy&quot;:{&quot;id&quot;:&quot;5de84695-73cc-4473-90ef-168c92a75e93&quot;}}"/>
          <p:cNvPicPr>
            <a:picLocks noChangeAspect="1"/>
          </p:cNvPicPr>
          <p:nvPr/>
        </p:nvPicPr>
        <p:blipFill>
          <a:blip r:embed="rId2">
            <a:extLst/>
          </a:blip>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42850387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4" name="Date Placeholder 3"/>
          <p:cNvSpPr>
            <a:spLocks noGrp="1"/>
          </p:cNvSpPr>
          <p:nvPr>
            <p:ph type="dt" sz="half" idx="10"/>
          </p:nvPr>
        </p:nvSpPr>
        <p:spPr/>
        <p:txBody>
          <a:bodyPr/>
          <a:lstStyle/>
          <a:p>
            <a:fld id="{D709F18B-C64D-467D-95E0-03999A31A181}" type="datetime1">
              <a:rPr lang="da-DK" smtClean="0"/>
              <a:t>28-03-2023</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6006957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dirty="0"/>
              <a:t>Klik på rammen for at indsætte billede via Templafy og Images</a:t>
            </a:r>
            <a:endParaRPr lang="da-DK"/>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28-03-2023</a:t>
            </a:fld>
            <a:endParaRPr lang="da-DK" dirty="0"/>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dirty="0"/>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1332268274" name="Logo" descr="{&quot;templafy&quot;:{&quot;id&quot;:&quot;cc18c61e-c0da-4e57-9f34-0a1e37c81a00&quot;}}"/>
          <p:cNvPicPr>
            <a:picLocks noChangeAspect="1"/>
          </p:cNvPicPr>
          <p:nvPr/>
        </p:nvPicPr>
        <p:blipFill>
          <a:blip r:embed="rId2">
            <a:extLst/>
          </a:blip>
          <a:stretch>
            <a:fillRect/>
          </a:stretch>
        </p:blipFill>
        <p:spPr>
          <a:xfrm>
            <a:off x="8976321" y="6042696"/>
            <a:ext cx="2534400" cy="65520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189227545"/>
      </p:ext>
    </p:extLst>
  </p:cSld>
  <p:clrMapOvr>
    <a:masterClrMapping/>
  </p:clrMapOvr>
  <p:hf hdr="0" ftr="0" dt="0"/>
  <p:extLst mod="1">
    <p:ext uri="{DCECCB84-F9BA-43D5-87BE-67443E8EF086}">
      <p15:sldGuideLst xmlns:p15="http://schemas.microsoft.com/office/powerpoint/2012/main">
        <p15:guide id="1" pos="5705">
          <p15:clr>
            <a:srgbClr val="A4A3A4"/>
          </p15:clr>
        </p15:guide>
        <p15:guide id="2" pos="552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endParaRPr lang="da-DK"/>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endParaRPr lang="da-DK"/>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Slide Number Placeholder 5 (FAST)"/>
          <p:cNvSpPr txBox="1">
            <a:spLocks/>
          </p:cNvSpPr>
          <p:nvPr/>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28-03-2023</a:t>
            </a:fld>
            <a:endParaRPr lang="da-DK" dirty="0"/>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dirty="0"/>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dirty="0"/>
          </a:p>
        </p:txBody>
      </p:sp>
      <p:pic>
        <p:nvPicPr>
          <p:cNvPr id="756253654" name="Logo" descr="{&quot;templafy&quot;:{&quot;id&quot;:&quot;cb86aadc-35d4-4cde-b6b2-e61f223e3eb8&quot;}}"/>
          <p:cNvPicPr>
            <a:picLocks noChangeAspect="1"/>
          </p:cNvPicPr>
          <p:nvPr/>
        </p:nvPicPr>
        <p:blipFill>
          <a:blip r:embed="rId2">
            <a:extLst/>
          </a:blip>
          <a:stretch>
            <a:fillRect/>
          </a:stretch>
        </p:blipFill>
        <p:spPr>
          <a:xfrm>
            <a:off x="8976321" y="6042696"/>
            <a:ext cx="2534400" cy="65520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endParaRPr lang="da-DK"/>
          </a:p>
        </p:txBody>
      </p:sp>
    </p:spTree>
    <p:extLst>
      <p:ext uri="{BB962C8B-B14F-4D97-AF65-F5344CB8AC3E}">
        <p14:creationId xmlns:p14="http://schemas.microsoft.com/office/powerpoint/2010/main" val="4202794307"/>
      </p:ext>
    </p:extLst>
  </p:cSld>
  <p:clrMapOvr>
    <a:masterClrMapping/>
  </p:clrMapOvr>
  <p:hf hdr="0" ftr="0" dt="0"/>
  <p:extLst mod="1">
    <p:ext uri="{DCECCB84-F9BA-43D5-87BE-67443E8EF086}">
      <p15:sldGuideLst xmlns:p15="http://schemas.microsoft.com/office/powerpoint/2012/main">
        <p15:guide id="1" pos="4905">
          <p15:clr>
            <a:srgbClr val="A4A3A4"/>
          </p15:clr>
        </p15:guide>
        <p15:guide id="2" pos="508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10" name="Line 5"/>
          <p:cNvSpPr>
            <a:spLocks noChangeShapeType="1"/>
          </p:cNvSpPr>
          <p:nvPr/>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Tree>
    <p:extLst>
      <p:ext uri="{BB962C8B-B14F-4D97-AF65-F5344CB8AC3E}">
        <p14:creationId xmlns:p14="http://schemas.microsoft.com/office/powerpoint/2010/main" val="152384210"/>
      </p:ext>
    </p:extLst>
  </p:cSld>
  <p:clrMapOvr>
    <a:masterClrMapping/>
  </p:clrMapOvr>
  <p:hf hdr="0" ftr="0" dt="0"/>
  <p:extLst mod="1">
    <p:ext uri="{DCECCB84-F9BA-43D5-87BE-67443E8EF086}">
      <p15:sldGuideLst xmlns:p15="http://schemas.microsoft.com/office/powerpoint/2012/main">
        <p15:guide id="1" pos="3662">
          <p15:clr>
            <a:srgbClr val="A4A3A4"/>
          </p15:clr>
        </p15:guide>
        <p15:guide id="2" pos="3839">
          <p15:clr>
            <a:srgbClr val="A4A3A4"/>
          </p15:clr>
        </p15:guide>
        <p15:guide id="3" pos="401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endParaRPr lang="da-DK" dirty="0"/>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dirty="0"/>
              <a:t>Klik her for at tilføje tekst</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p:txBody>
      </p:sp>
      <p:sp>
        <p:nvSpPr>
          <p:cNvPr id="5" name="Date Placeholder 4"/>
          <p:cNvSpPr>
            <a:spLocks noGrp="1"/>
          </p:cNvSpPr>
          <p:nvPr>
            <p:ph type="dt" sz="half" idx="10"/>
          </p:nvPr>
        </p:nvSpPr>
        <p:spPr/>
        <p:txBody>
          <a:bodyPr/>
          <a:lstStyle/>
          <a:p>
            <a:fld id="{D709F18B-C64D-467D-95E0-03999A31A181}" type="datetime1">
              <a:rPr lang="da-DK" smtClean="0"/>
              <a:t>28-03-2023</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8" name="Title 7"/>
          <p:cNvSpPr>
            <a:spLocks noGrp="1"/>
          </p:cNvSpPr>
          <p:nvPr>
            <p:ph type="title" hasCustomPrompt="1"/>
          </p:nvPr>
        </p:nvSpPr>
        <p:spPr/>
        <p:txBody>
          <a:bodyPr/>
          <a:lstStyle>
            <a:lvl1pPr>
              <a:defRPr/>
            </a:lvl1pPr>
          </a:lstStyle>
          <a:p>
            <a:r>
              <a:rPr lang="da-DK" dirty="0"/>
              <a:t>Klik her for at tilføje titel</a:t>
            </a:r>
            <a:endParaRPr lang="da-DK"/>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dirty="0"/>
              <a:t>Klik for at tilføje tekst</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a:t>
            </a:r>
            <a:endParaRPr lang="da-DK"/>
          </a:p>
          <a:p>
            <a:pPr lvl="6"/>
            <a:r>
              <a:rPr lang="da-DK" noProof="0" dirty="0"/>
              <a:t>7</a:t>
            </a:r>
            <a:endParaRPr lang="da-DK"/>
          </a:p>
          <a:p>
            <a:pPr lvl="7"/>
            <a:r>
              <a:rPr lang="da-DK" noProof="0" dirty="0"/>
              <a:t>8</a:t>
            </a:r>
            <a:endParaRPr lang="da-DK"/>
          </a:p>
          <a:p>
            <a:pPr lvl="8"/>
            <a:r>
              <a:rPr lang="da-DK" noProof="0" dirty="0"/>
              <a:t>9</a:t>
            </a:r>
            <a:endParaRPr lang="da-DK"/>
          </a:p>
        </p:txBody>
      </p:sp>
      <p:sp>
        <p:nvSpPr>
          <p:cNvPr id="10" name="Line 5"/>
          <p:cNvSpPr>
            <a:spLocks noChangeShapeType="1"/>
          </p:cNvSpPr>
          <p:nvPr/>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9" name="Line 5">
            <a:extLst>
              <a:ext uri="{FF2B5EF4-FFF2-40B4-BE49-F238E27FC236}">
                <a16:creationId xmlns:a16="http://schemas.microsoft.com/office/drawing/2014/main" id="{5195F64E-E880-4C67-9339-04C69E75DD97}"/>
              </a:ext>
            </a:extLst>
          </p:cNvPr>
          <p:cNvSpPr>
            <a:spLocks noChangeShapeType="1"/>
          </p:cNvSpPr>
          <p:nvPr/>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Tree>
    <p:extLst>
      <p:ext uri="{BB962C8B-B14F-4D97-AF65-F5344CB8AC3E}">
        <p14:creationId xmlns:p14="http://schemas.microsoft.com/office/powerpoint/2010/main" val="2434793551"/>
      </p:ext>
    </p:extLst>
  </p:cSld>
  <p:clrMapOvr>
    <a:masterClrMapping/>
  </p:clrMapOvr>
  <p:hf hdr="0" ftr="0" dt="0"/>
  <p:extLst mod="1">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endParaRPr lang="da-DK"/>
          </a:p>
          <a:p>
            <a:pPr lvl="1"/>
            <a:r>
              <a:rPr lang="da-DK" dirty="0"/>
              <a:t>Andet niveau</a:t>
            </a:r>
            <a:endParaRPr lang="da-DK"/>
          </a:p>
          <a:p>
            <a:pPr lvl="2"/>
            <a:r>
              <a:rPr lang="da-DK" dirty="0"/>
              <a:t>Tredje niveau</a:t>
            </a:r>
            <a:endParaRPr lang="da-DK"/>
          </a:p>
          <a:p>
            <a:pPr lvl="3"/>
            <a:r>
              <a:rPr lang="da-DK" dirty="0"/>
              <a:t>Fjerde niveau</a:t>
            </a:r>
            <a:endParaRPr lang="da-DK"/>
          </a:p>
          <a:p>
            <a:pPr lvl="4"/>
            <a:r>
              <a:rPr lang="da-DK" dirty="0"/>
              <a:t>Femte niveau</a:t>
            </a:r>
            <a:endParaRPr lang="da-DK"/>
          </a:p>
          <a:p>
            <a:pPr lvl="5"/>
            <a:r>
              <a:rPr lang="da-DK" dirty="0"/>
              <a:t>6</a:t>
            </a:r>
            <a:endParaRPr lang="da-DK"/>
          </a:p>
          <a:p>
            <a:pPr lvl="6"/>
            <a:r>
              <a:rPr lang="da-DK" dirty="0"/>
              <a:t>7</a:t>
            </a:r>
            <a:endParaRPr lang="da-DK"/>
          </a:p>
          <a:p>
            <a:pPr lvl="7"/>
            <a:r>
              <a:rPr lang="da-DK" dirty="0"/>
              <a:t>8</a:t>
            </a:r>
            <a:endParaRPr lang="da-DK"/>
          </a:p>
          <a:p>
            <a:pPr lvl="8"/>
            <a:r>
              <a:rPr lang="da-DK" dirty="0"/>
              <a:t>9</a:t>
            </a:r>
            <a:endParaRPr lang="da-DK"/>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28-03-2023</a:t>
            </a:fld>
            <a:endParaRPr lang="da-DK" dirty="0"/>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dirty="0"/>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659197430" name="image" descr="{&quot;templafy&quot;:{&quot;id&quot;:&quot;074c477a-10c8-4272-bf0a-ecbbc7f5440f&quot;}}"/>
          <p:cNvPicPr>
            <a:picLocks noChangeAspect="1"/>
          </p:cNvPicPr>
          <p:nvPr/>
        </p:nvPicPr>
        <p:blipFill>
          <a:blip r:embed="rId23">
            <a:extLst/>
          </a:blip>
          <a:stretch>
            <a:fillRect/>
          </a:stretch>
        </p:blipFill>
        <p:spPr>
          <a:xfrm>
            <a:off x="8976320" y="6042696"/>
            <a:ext cx="2534400" cy="655200"/>
          </a:xfrm>
          <a:prstGeom prst="rect">
            <a:avLst/>
          </a:prstGeom>
        </p:spPr>
      </p:pic>
    </p:spTree>
    <p:extLst>
      <p:ext uri="{BB962C8B-B14F-4D97-AF65-F5344CB8AC3E}">
        <p14:creationId xmlns:p14="http://schemas.microsoft.com/office/powerpoint/2010/main" val="167435132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pos="442" userDrawn="1">
          <p15:clr>
            <a:srgbClr val="A4A3A4"/>
          </p15:clr>
        </p15:guide>
        <p15:guide id="12" pos="7236" userDrawn="1">
          <p15:clr>
            <a:srgbClr val="A4A3A4"/>
          </p15:clr>
        </p15:guide>
        <p15:guide id="13" orient="horz" pos="913" userDrawn="1">
          <p15:clr>
            <a:srgbClr val="A4A3A4"/>
          </p15:clr>
        </p15:guide>
        <p15:guide id="14" orient="horz" pos="3725" userDrawn="1">
          <p15:clr>
            <a:srgbClr val="A4A3A4"/>
          </p15:clr>
        </p15:guide>
        <p15:guide id="15" pos="113" userDrawn="1">
          <p15:clr>
            <a:srgbClr val="A4A3A4"/>
          </p15:clr>
        </p15:guide>
        <p15:guide id="16" orient="horz" pos="113" userDrawn="1">
          <p15:clr>
            <a:srgbClr val="A4A3A4"/>
          </p15:clr>
        </p15:guide>
        <p15:guide id="17" pos="7565" userDrawn="1">
          <p15:clr>
            <a:srgbClr val="A4A3A4"/>
          </p15:clr>
        </p15:guide>
        <p15:guide id="18" orient="horz" pos="4206" userDrawn="1">
          <p15:clr>
            <a:srgbClr val="A4A3A4"/>
          </p15:clr>
        </p15:guide>
        <p15:guide id="19"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image" Target="../media/image1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digst.dk/styring/systemstyring/dokumenter-vejledning-og-vaerktoej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Forside: Appendiks til operationalisering af kontrakt- og leverandørstyringskrav"/>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t="7922" b="7922"/>
          <a:stretch/>
        </p:blipFill>
        <p:spPr/>
      </p:pic>
      <p:sp>
        <p:nvSpPr>
          <p:cNvPr id="6" name="Text Placeholder 5">
            <a:extLst>
              <a:ext uri="{FF2B5EF4-FFF2-40B4-BE49-F238E27FC236}">
                <a16:creationId xmlns:a16="http://schemas.microsoft.com/office/drawing/2014/main" id="{6E15AE4B-1724-4530-8CA3-0F52AB62CE3A}"/>
              </a:ext>
            </a:extLst>
          </p:cNvPr>
          <p:cNvSpPr>
            <a:spLocks noGrp="1"/>
          </p:cNvSpPr>
          <p:nvPr>
            <p:ph type="body" sz="quarter" idx="11"/>
          </p:nvPr>
        </p:nvSpPr>
        <p:spPr/>
        <p:txBody>
          <a:bodyPr/>
          <a:lstStyle/>
          <a:p>
            <a:r>
              <a:rPr lang="da-DK" smtClean="0"/>
              <a:t>September </a:t>
            </a:r>
            <a:r>
              <a:rPr lang="da-DK" dirty="0" smtClean="0"/>
              <a:t>2022</a:t>
            </a:r>
            <a:endParaRPr lang="da-DK" dirty="0"/>
          </a:p>
        </p:txBody>
      </p:sp>
      <p:sp>
        <p:nvSpPr>
          <p:cNvPr id="2" name="Title 1">
            <a:extLst>
              <a:ext uri="{FF2B5EF4-FFF2-40B4-BE49-F238E27FC236}">
                <a16:creationId xmlns:a16="http://schemas.microsoft.com/office/drawing/2014/main" id="{8D5C7998-3966-4C04-974A-69C075B68AE3}"/>
              </a:ext>
            </a:extLst>
          </p:cNvPr>
          <p:cNvSpPr>
            <a:spLocks noGrp="1"/>
          </p:cNvSpPr>
          <p:nvPr>
            <p:ph type="title"/>
          </p:nvPr>
        </p:nvSpPr>
        <p:spPr>
          <a:xfrm>
            <a:off x="701675" y="4699978"/>
            <a:ext cx="7266533" cy="1213460"/>
          </a:xfrm>
        </p:spPr>
        <p:txBody>
          <a:bodyPr>
            <a:normAutofit/>
          </a:bodyPr>
          <a:lstStyle/>
          <a:p>
            <a:r>
              <a:rPr lang="da-DK" dirty="0" smtClean="0"/>
              <a:t>Appendiks til operationalisering af kontrakt- og leverandørstyringskrav</a:t>
            </a:r>
            <a:endParaRPr lang="da-DK" dirty="0"/>
          </a:p>
        </p:txBody>
      </p:sp>
      <p:pic>
        <p:nvPicPr>
          <p:cNvPr id="8" name="Logo" descr="{&quot;templafy&quot;:{&quot;id&quot;:&quot;497c04b3-b59b-44b0-a35a-7ef3df284df2&quot;}}">
            <a:extLst>
              <a:ext uri="{FF2B5EF4-FFF2-40B4-BE49-F238E27FC236}">
                <a16:creationId xmlns:a16="http://schemas.microsoft.com/office/drawing/2014/main" id="{FA57AF81-3818-43EE-85C1-74E613331C04}"/>
              </a:ext>
            </a:extLst>
          </p:cNvPr>
          <p:cNvPicPr>
            <a:picLocks noChangeAspect="1"/>
          </p:cNvPicPr>
          <p:nvPr/>
        </p:nvPicPr>
        <p:blipFill rotWithShape="1">
          <a:blip r:embed="rId5"/>
          <a:srcRect/>
          <a:stretch/>
        </p:blipFill>
        <p:spPr>
          <a:xfrm>
            <a:off x="8791074" y="5888998"/>
            <a:ext cx="2725200" cy="705600"/>
          </a:xfrm>
          <a:prstGeom prst="rect">
            <a:avLst/>
          </a:prstGeom>
        </p:spPr>
      </p:pic>
    </p:spTree>
    <p:custDataLst>
      <p:tags r:id="rId1"/>
    </p:custDataLst>
    <p:extLst>
      <p:ext uri="{BB962C8B-B14F-4D97-AF65-F5344CB8AC3E}">
        <p14:creationId xmlns:p14="http://schemas.microsoft.com/office/powerpoint/2010/main" val="371223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3.5 Udvidet tilsyn </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135" name="Rektangel 134"/>
          <p:cNvSpPr/>
          <p:nvPr/>
        </p:nvSpPr>
        <p:spPr bwMode="auto">
          <a:xfrm>
            <a:off x="771322" y="1320349"/>
            <a:ext cx="10764000" cy="216000"/>
          </a:xfrm>
          <a:prstGeom prst="rect">
            <a:avLst/>
          </a:prstGeom>
          <a:solidFill>
            <a:srgbClr val="6E91A0">
              <a:lumMod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1100"/>
              </a:spcBef>
              <a:spcAft>
                <a:spcPts val="0"/>
              </a:spcAft>
              <a:buClrTx/>
              <a:buSzTx/>
              <a:buFontTx/>
              <a:buNone/>
              <a:tabLst/>
              <a:defRPr/>
            </a:pPr>
            <a:r>
              <a:rPr kumimoji="0" lang="da-DK" sz="1200" b="1" i="0" u="none" strike="noStrike" kern="0" cap="none" spc="0" normalizeH="0" baseline="0" noProof="0" dirty="0">
                <a:ln>
                  <a:noFill/>
                </a:ln>
                <a:solidFill>
                  <a:srgbClr val="FFFFFF"/>
                </a:solidFill>
                <a:effectLst/>
                <a:uLnTx/>
                <a:uFillTx/>
                <a:latin typeface="Arial"/>
              </a:rPr>
              <a:t> Samfundskritiske systemer</a:t>
            </a:r>
          </a:p>
        </p:txBody>
      </p:sp>
      <p:sp>
        <p:nvSpPr>
          <p:cNvPr id="136" name="TextBox 31"/>
          <p:cNvSpPr txBox="1"/>
          <p:nvPr/>
        </p:nvSpPr>
        <p:spPr>
          <a:xfrm rot="16200000">
            <a:off x="-696302" y="2463808"/>
            <a:ext cx="260689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lnSpc>
                <a:spcPct val="100000"/>
              </a:lnSpc>
              <a:spcAft>
                <a:spcPts val="0"/>
              </a:spcAft>
              <a:defRPr/>
            </a:pPr>
            <a:r>
              <a:rPr lang="da-DK" sz="1000" dirty="0">
                <a:solidFill>
                  <a:srgbClr val="000000"/>
                </a:solidFill>
                <a:ea typeface="Open Sans Light" panose="020B0306030504020204" pitchFamily="34" charset="0"/>
                <a:cs typeface="Open Sans Light" panose="020B0306030504020204" pitchFamily="34" charset="0"/>
              </a:rPr>
              <a:t>Kritikalitetsniveau</a:t>
            </a:r>
          </a:p>
        </p:txBody>
      </p:sp>
      <p:sp>
        <p:nvSpPr>
          <p:cNvPr id="137" name="Freeform 46"/>
          <p:cNvSpPr/>
          <p:nvPr/>
        </p:nvSpPr>
        <p:spPr bwMode="gray">
          <a:xfrm rot="202667">
            <a:off x="889884" y="1582771"/>
            <a:ext cx="9825162" cy="4483744"/>
          </a:xfrm>
          <a:custGeom>
            <a:avLst/>
            <a:gdLst>
              <a:gd name="connsiteX0" fmla="*/ 0 w 5673687"/>
              <a:gd name="connsiteY0" fmla="*/ 1255923 h 1255923"/>
              <a:gd name="connsiteX1" fmla="*/ 1652530 w 5673687"/>
              <a:gd name="connsiteY1" fmla="*/ 1079653 h 1255923"/>
              <a:gd name="connsiteX2" fmla="*/ 2974554 w 5673687"/>
              <a:gd name="connsiteY2" fmla="*/ 870333 h 1255923"/>
              <a:gd name="connsiteX3" fmla="*/ 4219460 w 5673687"/>
              <a:gd name="connsiteY3" fmla="*/ 572877 h 1255923"/>
              <a:gd name="connsiteX4" fmla="*/ 5321147 w 5673687"/>
              <a:gd name="connsiteY4" fmla="*/ 176270 h 1255923"/>
              <a:gd name="connsiteX5" fmla="*/ 5673687 w 5673687"/>
              <a:gd name="connsiteY5" fmla="*/ 0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687" h="1255923">
                <a:moveTo>
                  <a:pt x="0" y="1255923"/>
                </a:moveTo>
                <a:lnTo>
                  <a:pt x="1652530" y="1079653"/>
                </a:lnTo>
                <a:cubicBezTo>
                  <a:pt x="2148289" y="1015388"/>
                  <a:pt x="2546732" y="954796"/>
                  <a:pt x="2974554" y="870333"/>
                </a:cubicBezTo>
                <a:cubicBezTo>
                  <a:pt x="3402376" y="785870"/>
                  <a:pt x="3828361" y="688554"/>
                  <a:pt x="4219460" y="572877"/>
                </a:cubicBezTo>
                <a:cubicBezTo>
                  <a:pt x="4610559" y="457200"/>
                  <a:pt x="5078776" y="271749"/>
                  <a:pt x="5321147" y="176270"/>
                </a:cubicBezTo>
                <a:cubicBezTo>
                  <a:pt x="5563518" y="80791"/>
                  <a:pt x="5618602" y="40395"/>
                  <a:pt x="5673687" y="0"/>
                </a:cubicBezTo>
              </a:path>
            </a:pathLst>
          </a:custGeom>
          <a:noFill/>
          <a:ln w="12700" algn="ctr">
            <a:solidFill>
              <a:srgbClr val="53565A"/>
            </a:solidFill>
            <a:prstDash val="sysDash"/>
            <a:miter lim="800000"/>
            <a:headEnd/>
            <a:tailEnd/>
          </a:ln>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da-DK" sz="1067" b="0" i="0" u="none" strike="noStrike" kern="0" cap="none" spc="0" normalizeH="0" baseline="0" noProof="0">
              <a:ln>
                <a:noFill/>
              </a:ln>
              <a:solidFill>
                <a:prstClr val="white">
                  <a:lumMod val="75000"/>
                </a:prstClr>
              </a:solidFill>
              <a:effectLst/>
              <a:uLnTx/>
              <a:uFillTx/>
            </a:endParaRPr>
          </a:p>
        </p:txBody>
      </p:sp>
      <p:sp>
        <p:nvSpPr>
          <p:cNvPr id="138" name="TextBox 31"/>
          <p:cNvSpPr txBox="1"/>
          <p:nvPr/>
        </p:nvSpPr>
        <p:spPr>
          <a:xfrm>
            <a:off x="5100026" y="3802198"/>
            <a:ext cx="1150663" cy="256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lnSpc>
                <a:spcPct val="100000"/>
              </a:lnSpc>
              <a:spcAft>
                <a:spcPts val="0"/>
              </a:spcAft>
              <a:defRPr/>
            </a:pPr>
            <a:r>
              <a:rPr lang="da-DK" sz="1067" b="1" dirty="0" smtClean="0">
                <a:solidFill>
                  <a:srgbClr val="940027"/>
                </a:solidFill>
                <a:ea typeface="Open Sans Light" panose="020B0306030504020204" pitchFamily="34" charset="0"/>
                <a:cs typeface="Open Sans Light" panose="020B0306030504020204" pitchFamily="34" charset="0"/>
              </a:rPr>
              <a:t>Egenkontroller</a:t>
            </a:r>
          </a:p>
        </p:txBody>
      </p:sp>
      <p:sp>
        <p:nvSpPr>
          <p:cNvPr id="139" name="Freeform 104"/>
          <p:cNvSpPr/>
          <p:nvPr/>
        </p:nvSpPr>
        <p:spPr bwMode="gray">
          <a:xfrm>
            <a:off x="1215282" y="2220865"/>
            <a:ext cx="9923675" cy="2498684"/>
          </a:xfrm>
          <a:custGeom>
            <a:avLst/>
            <a:gdLst>
              <a:gd name="connsiteX0" fmla="*/ 0 w 10432121"/>
              <a:gd name="connsiteY0" fmla="*/ 1084415 h 1084415"/>
              <a:gd name="connsiteX1" fmla="*/ 10142376 w 10432121"/>
              <a:gd name="connsiteY1" fmla="*/ 2064 h 1084415"/>
              <a:gd name="connsiteX2" fmla="*/ 7604449 w 10432121"/>
              <a:gd name="connsiteY2" fmla="*/ 795166 h 1084415"/>
              <a:gd name="connsiteX3" fmla="*/ 6923315 w 10432121"/>
              <a:gd name="connsiteY3" fmla="*/ 179346 h 1084415"/>
            </a:gdLst>
            <a:ahLst/>
            <a:cxnLst>
              <a:cxn ang="0">
                <a:pos x="connsiteX0" y="connsiteY0"/>
              </a:cxn>
              <a:cxn ang="0">
                <a:pos x="connsiteX1" y="connsiteY1"/>
              </a:cxn>
              <a:cxn ang="0">
                <a:pos x="connsiteX2" y="connsiteY2"/>
              </a:cxn>
              <a:cxn ang="0">
                <a:pos x="connsiteX3" y="connsiteY3"/>
              </a:cxn>
            </a:cxnLst>
            <a:rect l="l" t="t" r="r" b="b"/>
            <a:pathLst>
              <a:path w="10432121" h="1084415">
                <a:moveTo>
                  <a:pt x="0" y="1084415"/>
                </a:moveTo>
                <a:lnTo>
                  <a:pt x="10142376" y="2064"/>
                </a:lnTo>
                <a:cubicBezTo>
                  <a:pt x="11409784" y="-46144"/>
                  <a:pt x="8140959" y="765619"/>
                  <a:pt x="7604449" y="795166"/>
                </a:cubicBezTo>
                <a:cubicBezTo>
                  <a:pt x="7067939" y="824713"/>
                  <a:pt x="6923315" y="179346"/>
                  <a:pt x="6923315" y="179346"/>
                </a:cubicBezTo>
              </a:path>
            </a:pathLst>
          </a:custGeom>
          <a:noFill/>
          <a:ln w="19050" algn="ctr">
            <a:noFill/>
            <a:miter lim="800000"/>
            <a:headEnd/>
            <a:tailEnd/>
          </a:ln>
        </p:spPr>
        <p:txBody>
          <a:bodyPr rtlCol="0" anchor="ctr"/>
          <a:lstStyle/>
          <a:p>
            <a:pPr algn="ctr" defTabSz="914377">
              <a:lnSpc>
                <a:spcPct val="100000"/>
              </a:lnSpc>
              <a:spcAft>
                <a:spcPts val="0"/>
              </a:spcAft>
              <a:defRPr/>
            </a:pPr>
            <a:endParaRPr lang="da-DK" sz="1067">
              <a:solidFill>
                <a:prstClr val="white">
                  <a:lumMod val="75000"/>
                </a:prstClr>
              </a:solidFill>
              <a:ea typeface="Arial" charset="0"/>
              <a:cs typeface="Arial" charset="0"/>
            </a:endParaRPr>
          </a:p>
        </p:txBody>
      </p:sp>
      <p:sp>
        <p:nvSpPr>
          <p:cNvPr id="140" name="TextBox 31"/>
          <p:cNvSpPr txBox="1"/>
          <p:nvPr/>
        </p:nvSpPr>
        <p:spPr>
          <a:xfrm>
            <a:off x="8024164" y="2424472"/>
            <a:ext cx="1216780" cy="16421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lnSpc>
                <a:spcPct val="100000"/>
              </a:lnSpc>
              <a:spcAft>
                <a:spcPts val="0"/>
              </a:spcAft>
              <a:defRPr/>
            </a:pPr>
            <a:r>
              <a:rPr lang="da-DK" sz="1067" b="1" dirty="0" smtClean="0">
                <a:solidFill>
                  <a:srgbClr val="940027"/>
                </a:solidFill>
                <a:ea typeface="Open Sans Light" panose="020B0306030504020204" pitchFamily="34" charset="0"/>
                <a:cs typeface="Open Sans Light" panose="020B0306030504020204" pitchFamily="34" charset="0"/>
              </a:rPr>
              <a:t>Audit/inspektion</a:t>
            </a:r>
          </a:p>
        </p:txBody>
      </p:sp>
      <p:cxnSp>
        <p:nvCxnSpPr>
          <p:cNvPr id="141" name="Straight Arrow Connector 13"/>
          <p:cNvCxnSpPr/>
          <p:nvPr/>
        </p:nvCxnSpPr>
        <p:spPr>
          <a:xfrm flipV="1">
            <a:off x="752610" y="1095751"/>
            <a:ext cx="0" cy="4713366"/>
          </a:xfrm>
          <a:prstGeom prst="straightConnector1">
            <a:avLst/>
          </a:prstGeom>
          <a:noFill/>
          <a:ln w="28575" cap="flat" cmpd="sng" algn="ctr">
            <a:solidFill>
              <a:srgbClr val="44546A"/>
            </a:solidFill>
            <a:prstDash val="solid"/>
            <a:tailEnd type="triangle"/>
          </a:ln>
          <a:effectLst/>
        </p:spPr>
      </p:cxnSp>
      <p:cxnSp>
        <p:nvCxnSpPr>
          <p:cNvPr id="142" name="Straight Arrow Connector 71"/>
          <p:cNvCxnSpPr>
            <a:cxnSpLocks/>
          </p:cNvCxnSpPr>
          <p:nvPr/>
        </p:nvCxnSpPr>
        <p:spPr>
          <a:xfrm flipV="1">
            <a:off x="741269" y="5805264"/>
            <a:ext cx="10764000" cy="3855"/>
          </a:xfrm>
          <a:prstGeom prst="straightConnector1">
            <a:avLst/>
          </a:prstGeom>
          <a:noFill/>
          <a:ln w="28575" cap="flat" cmpd="sng" algn="ctr">
            <a:solidFill>
              <a:srgbClr val="44546A"/>
            </a:solidFill>
            <a:prstDash val="solid"/>
            <a:tailEnd type="triangle"/>
          </a:ln>
          <a:effectLst/>
        </p:spPr>
      </p:cxnSp>
      <p:sp>
        <p:nvSpPr>
          <p:cNvPr id="143" name="TextBox 31"/>
          <p:cNvSpPr txBox="1"/>
          <p:nvPr/>
        </p:nvSpPr>
        <p:spPr>
          <a:xfrm>
            <a:off x="3020011" y="5433152"/>
            <a:ext cx="140394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Servicerapportering</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Isosceles Triangle 57"/>
          <p:cNvSpPr/>
          <p:nvPr/>
        </p:nvSpPr>
        <p:spPr>
          <a:xfrm>
            <a:off x="9124481" y="3102907"/>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45" name="TextBox 31"/>
          <p:cNvSpPr txBox="1"/>
          <p:nvPr/>
        </p:nvSpPr>
        <p:spPr>
          <a:xfrm>
            <a:off x="7755595" y="3917604"/>
            <a:ext cx="194990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Backup og beredskabstest</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Isosceles Triangle 57"/>
          <p:cNvSpPr/>
          <p:nvPr/>
        </p:nvSpPr>
        <p:spPr>
          <a:xfrm>
            <a:off x="8004977" y="3773604"/>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47" name="TextBox 31"/>
          <p:cNvSpPr txBox="1"/>
          <p:nvPr/>
        </p:nvSpPr>
        <p:spPr>
          <a:xfrm>
            <a:off x="9036643" y="3256378"/>
            <a:ext cx="2010714"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Generelle revisionserklæringer</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Isosceles Triangle 57"/>
          <p:cNvSpPr/>
          <p:nvPr/>
        </p:nvSpPr>
        <p:spPr>
          <a:xfrm>
            <a:off x="2102552" y="5470600"/>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srgbClr val="000000"/>
              </a:solidFill>
              <a:effectLst/>
              <a:uLnTx/>
              <a:uFillTx/>
              <a:latin typeface="Arial"/>
              <a:ea typeface="Arial" charset="0"/>
              <a:cs typeface="Arial" charset="0"/>
            </a:endParaRPr>
          </a:p>
        </p:txBody>
      </p:sp>
      <p:sp>
        <p:nvSpPr>
          <p:cNvPr id="149" name="TextBox 31"/>
          <p:cNvSpPr txBox="1"/>
          <p:nvPr/>
        </p:nvSpPr>
        <p:spPr>
          <a:xfrm>
            <a:off x="1954053" y="5567936"/>
            <a:ext cx="143974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Leverandørmøder</a:t>
            </a:r>
          </a:p>
        </p:txBody>
      </p:sp>
      <p:sp>
        <p:nvSpPr>
          <p:cNvPr id="150" name="Isosceles Triangle 57"/>
          <p:cNvSpPr/>
          <p:nvPr/>
        </p:nvSpPr>
        <p:spPr>
          <a:xfrm>
            <a:off x="7160913" y="4163825"/>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51" name="TextBox 31"/>
          <p:cNvSpPr txBox="1"/>
          <p:nvPr/>
        </p:nvSpPr>
        <p:spPr>
          <a:xfrm>
            <a:off x="7058716" y="4288283"/>
            <a:ext cx="27223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Evaluering og opdatering af driftsprocedurer</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Isosceles Triangle 57"/>
          <p:cNvSpPr/>
          <p:nvPr/>
        </p:nvSpPr>
        <p:spPr>
          <a:xfrm>
            <a:off x="10511043" y="2088261"/>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53" name="TextBox 31"/>
          <p:cNvSpPr txBox="1"/>
          <p:nvPr/>
        </p:nvSpPr>
        <p:spPr>
          <a:xfrm>
            <a:off x="10551646" y="2020810"/>
            <a:ext cx="13309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Systemspecifikke revisionserklæringer</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4" name="TextBox 31"/>
          <p:cNvSpPr txBox="1"/>
          <p:nvPr/>
        </p:nvSpPr>
        <p:spPr>
          <a:xfrm>
            <a:off x="9490461" y="2864096"/>
            <a:ext cx="168580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Pen- og sårbarhedstest</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 name="Isosceles Triangle 57"/>
          <p:cNvSpPr/>
          <p:nvPr/>
        </p:nvSpPr>
        <p:spPr>
          <a:xfrm>
            <a:off x="10115945" y="2409288"/>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56" name="TextBox 31"/>
          <p:cNvSpPr txBox="1"/>
          <p:nvPr/>
        </p:nvSpPr>
        <p:spPr>
          <a:xfrm>
            <a:off x="10037802" y="2527108"/>
            <a:ext cx="177354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Certificeringer fx ISO 27001</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7" name="Straight Connector 62"/>
          <p:cNvCxnSpPr/>
          <p:nvPr/>
        </p:nvCxnSpPr>
        <p:spPr>
          <a:xfrm flipH="1">
            <a:off x="8625677" y="2636355"/>
            <a:ext cx="4027" cy="792000"/>
          </a:xfrm>
          <a:prstGeom prst="line">
            <a:avLst/>
          </a:prstGeom>
          <a:solidFill>
            <a:srgbClr val="00B0F0"/>
          </a:solidFill>
          <a:ln w="19050" cap="flat" cmpd="sng" algn="ctr">
            <a:solidFill>
              <a:srgbClr val="940027"/>
            </a:solidFill>
            <a:prstDash val="solid"/>
          </a:ln>
          <a:effectLst/>
        </p:spPr>
      </p:cxnSp>
      <p:sp>
        <p:nvSpPr>
          <p:cNvPr id="158" name="Isosceles Triangle 57"/>
          <p:cNvSpPr/>
          <p:nvPr/>
        </p:nvSpPr>
        <p:spPr>
          <a:xfrm>
            <a:off x="6321322" y="4478666"/>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srgbClr val="000000"/>
              </a:solidFill>
              <a:effectLst/>
              <a:uLnTx/>
              <a:uFillTx/>
              <a:latin typeface="Arial"/>
              <a:ea typeface="Arial" charset="0"/>
              <a:cs typeface="Arial" charset="0"/>
            </a:endParaRPr>
          </a:p>
        </p:txBody>
      </p:sp>
      <p:sp>
        <p:nvSpPr>
          <p:cNvPr id="159" name="TextBox 31"/>
          <p:cNvSpPr txBox="1"/>
          <p:nvPr/>
        </p:nvSpPr>
        <p:spPr>
          <a:xfrm>
            <a:off x="6231711" y="4629902"/>
            <a:ext cx="259701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Compliance med sikkerheds- og driftskrav</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0" name="TextBox 69"/>
          <p:cNvSpPr txBox="1"/>
          <p:nvPr/>
        </p:nvSpPr>
        <p:spPr>
          <a:xfrm>
            <a:off x="939560" y="2800721"/>
            <a:ext cx="3075141" cy="16421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1100"/>
              </a:spcBef>
              <a:spcAft>
                <a:spcPts val="0"/>
              </a:spcAft>
              <a:buClrTx/>
              <a:buSzTx/>
              <a:buFontTx/>
              <a:buNone/>
              <a:tabLst/>
              <a:defRPr/>
            </a:pPr>
            <a:r>
              <a:rPr kumimoji="0" lang="da-DK" sz="1067" b="1" i="0" u="none" strike="noStrike" kern="0" cap="none" spc="0" normalizeH="0" baseline="0" noProof="0">
                <a:ln>
                  <a:noFill/>
                </a:ln>
                <a:solidFill>
                  <a:srgbClr val="6E91A0">
                    <a:lumMod val="75000"/>
                  </a:srgbClr>
                </a:solidFill>
                <a:effectLst/>
                <a:uLnTx/>
                <a:uFillTx/>
              </a:rPr>
              <a:t>Forretningskritiske systemer </a:t>
            </a:r>
          </a:p>
        </p:txBody>
      </p:sp>
      <p:sp>
        <p:nvSpPr>
          <p:cNvPr id="161" name="TextBox 31"/>
          <p:cNvSpPr txBox="1"/>
          <p:nvPr/>
        </p:nvSpPr>
        <p:spPr>
          <a:xfrm>
            <a:off x="10523470" y="839396"/>
            <a:ext cx="803993" cy="256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lnSpc>
                <a:spcPct val="100000"/>
              </a:lnSpc>
              <a:spcAft>
                <a:spcPts val="0"/>
              </a:spcAft>
              <a:defRPr/>
            </a:pPr>
            <a:r>
              <a:rPr lang="da-DK" sz="1067" b="1" dirty="0" smtClean="0">
                <a:solidFill>
                  <a:srgbClr val="940027"/>
                </a:solidFill>
                <a:ea typeface="Open Sans Light" panose="020B0306030504020204" pitchFamily="34" charset="0"/>
                <a:cs typeface="Open Sans Light" panose="020B0306030504020204" pitchFamily="34" charset="0"/>
              </a:rPr>
              <a:t>Revision</a:t>
            </a:r>
          </a:p>
        </p:txBody>
      </p:sp>
      <p:sp>
        <p:nvSpPr>
          <p:cNvPr id="162" name="Isosceles Triangle 57"/>
          <p:cNvSpPr/>
          <p:nvPr/>
        </p:nvSpPr>
        <p:spPr>
          <a:xfrm>
            <a:off x="4867267" y="4934297"/>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srgbClr val="000000"/>
              </a:solidFill>
              <a:effectLst/>
              <a:uLnTx/>
              <a:uFillTx/>
              <a:latin typeface="Arial"/>
              <a:ea typeface="Arial" charset="0"/>
              <a:cs typeface="Arial" charset="0"/>
            </a:endParaRPr>
          </a:p>
        </p:txBody>
      </p:sp>
      <p:sp>
        <p:nvSpPr>
          <p:cNvPr id="163" name="TextBox 31"/>
          <p:cNvSpPr txBox="1"/>
          <p:nvPr/>
        </p:nvSpPr>
        <p:spPr>
          <a:xfrm>
            <a:off x="4773096" y="5044032"/>
            <a:ext cx="302536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Opfølgning på driftshændelser </a:t>
            </a:r>
            <a:r>
              <a:rPr kumimoji="0" lang="da-DK" sz="1000" b="0" i="0" u="none" strike="noStrike" kern="1200" cap="none" spc="0" normalizeH="0" baseline="0" noProof="0" dirty="0" smtClean="0">
                <a:ln>
                  <a:noFill/>
                </a:ln>
                <a:solidFill>
                  <a:srgbClr val="000000"/>
                </a:solidFill>
                <a:effectLst/>
                <a:uLnTx/>
                <a:uFillTx/>
                <a:latin typeface="Arial"/>
                <a:ea typeface="+mn-ea"/>
                <a:cs typeface="+mn-cs"/>
              </a:rPr>
              <a:t> og sikkerhedsbrud</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64" name="Rektangel 163"/>
          <p:cNvSpPr/>
          <p:nvPr/>
        </p:nvSpPr>
        <p:spPr bwMode="auto">
          <a:xfrm>
            <a:off x="771321" y="2825223"/>
            <a:ext cx="6419543" cy="216000"/>
          </a:xfrm>
          <a:prstGeom prst="rect">
            <a:avLst/>
          </a:prstGeom>
          <a:solidFill>
            <a:srgbClr val="6E91A0">
              <a:lumMod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1100"/>
              </a:spcBef>
              <a:spcAft>
                <a:spcPts val="0"/>
              </a:spcAft>
              <a:buClrTx/>
              <a:buSzTx/>
              <a:buFontTx/>
              <a:buNone/>
              <a:tabLst/>
              <a:defRPr/>
            </a:pPr>
            <a:r>
              <a:rPr kumimoji="0" lang="da-DK" sz="1200" b="1" i="0" u="none" strike="noStrike" kern="0" cap="none" spc="0" normalizeH="0" baseline="0" noProof="0" dirty="0">
                <a:ln>
                  <a:noFill/>
                </a:ln>
                <a:solidFill>
                  <a:srgbClr val="FFFFFF"/>
                </a:solidFill>
                <a:effectLst/>
                <a:uLnTx/>
                <a:uFillTx/>
                <a:latin typeface="Arial"/>
              </a:rPr>
              <a:t> Forretningskritiske systemer</a:t>
            </a:r>
          </a:p>
        </p:txBody>
      </p:sp>
      <p:sp>
        <p:nvSpPr>
          <p:cNvPr id="165" name="Rektangel 164"/>
          <p:cNvSpPr/>
          <p:nvPr/>
        </p:nvSpPr>
        <p:spPr bwMode="auto">
          <a:xfrm>
            <a:off x="771322" y="4227400"/>
            <a:ext cx="4338045" cy="216000"/>
          </a:xfrm>
          <a:prstGeom prst="rect">
            <a:avLst/>
          </a:prstGeom>
          <a:solidFill>
            <a:srgbClr val="6E91A0">
              <a:lumMod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defTabSz="914400" eaLnBrk="1" fontAlgn="auto" latinLnBrk="0" hangingPunct="1">
              <a:lnSpc>
                <a:spcPct val="100000"/>
              </a:lnSpc>
              <a:spcBef>
                <a:spcPts val="1100"/>
              </a:spcBef>
              <a:spcAft>
                <a:spcPts val="0"/>
              </a:spcAft>
              <a:buClrTx/>
              <a:buSzTx/>
              <a:buFontTx/>
              <a:buNone/>
              <a:tabLst/>
              <a:defRPr/>
            </a:pPr>
            <a:r>
              <a:rPr kumimoji="0" lang="da-DK" sz="1200" b="1" i="0" u="none" strike="noStrike" kern="0" cap="none" spc="0" normalizeH="0" baseline="0" noProof="0" dirty="0">
                <a:ln>
                  <a:noFill/>
                </a:ln>
                <a:solidFill>
                  <a:srgbClr val="FFFFFF"/>
                </a:solidFill>
                <a:effectLst/>
                <a:uLnTx/>
                <a:uFillTx/>
                <a:latin typeface="Arial"/>
              </a:rPr>
              <a:t> Ikke-kritiske systemer</a:t>
            </a:r>
          </a:p>
        </p:txBody>
      </p:sp>
      <p:sp>
        <p:nvSpPr>
          <p:cNvPr id="166" name="Isosceles Triangle 57"/>
          <p:cNvSpPr/>
          <p:nvPr/>
        </p:nvSpPr>
        <p:spPr>
          <a:xfrm>
            <a:off x="9633497" y="2730081"/>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67" name="TextBox 68"/>
          <p:cNvSpPr txBox="1"/>
          <p:nvPr/>
        </p:nvSpPr>
        <p:spPr>
          <a:xfrm>
            <a:off x="877615" y="4511160"/>
            <a:ext cx="2844367"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1100"/>
              </a:spcBef>
              <a:spcAft>
                <a:spcPts val="0"/>
              </a:spcAft>
              <a:buClrTx/>
              <a:buSzTx/>
              <a:buFontTx/>
              <a:buNone/>
              <a:tabLst/>
              <a:defRPr/>
            </a:pPr>
            <a:r>
              <a:rPr kumimoji="0" lang="da-DK" sz="800" b="1" i="0" u="none" strike="noStrike" kern="0" cap="none" spc="0" normalizeH="0" baseline="0" noProof="0" dirty="0">
                <a:ln>
                  <a:noFill/>
                </a:ln>
                <a:solidFill>
                  <a:srgbClr val="000000">
                    <a:lumMod val="65000"/>
                    <a:lumOff val="35000"/>
                  </a:srgbClr>
                </a:solidFill>
                <a:effectLst/>
                <a:uLnTx/>
                <a:uFillTx/>
              </a:rPr>
              <a:t>Ad hoc-tilsyn – </a:t>
            </a:r>
            <a:r>
              <a:rPr kumimoji="0" lang="da-DK" sz="800" b="0" i="0" u="none" strike="noStrike" kern="0" cap="none" spc="0" normalizeH="0" baseline="0" noProof="0" dirty="0">
                <a:ln>
                  <a:noFill/>
                </a:ln>
                <a:solidFill>
                  <a:srgbClr val="000000">
                    <a:lumMod val="65000"/>
                    <a:lumOff val="35000"/>
                  </a:srgbClr>
                </a:solidFill>
                <a:effectLst/>
                <a:uLnTx/>
                <a:uFillTx/>
              </a:rPr>
              <a:t>Tilsynet baseres overvejende på skriftlige undersøgelser og rapportering, suppleret med opfølgning på indberetning af alvorlige brud på drift eller sikkerhed. </a:t>
            </a:r>
          </a:p>
        </p:txBody>
      </p:sp>
      <p:sp>
        <p:nvSpPr>
          <p:cNvPr id="168" name="TextBox 69"/>
          <p:cNvSpPr txBox="1"/>
          <p:nvPr/>
        </p:nvSpPr>
        <p:spPr>
          <a:xfrm>
            <a:off x="877615" y="3105950"/>
            <a:ext cx="3090548"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da-DK" sz="800" b="1" i="0" u="none" strike="noStrike" kern="0" cap="none" spc="0" normalizeH="0" baseline="0" noProof="0" dirty="0">
                <a:ln>
                  <a:noFill/>
                </a:ln>
                <a:solidFill>
                  <a:srgbClr val="000000">
                    <a:lumMod val="65000"/>
                    <a:lumOff val="35000"/>
                  </a:srgbClr>
                </a:solidFill>
                <a:effectLst/>
                <a:uLnTx/>
                <a:uFillTx/>
                <a:ea typeface="Open Sans Light" panose="020B0306030504020204" pitchFamily="34" charset="0"/>
                <a:cs typeface="Open Sans Light" panose="020B0306030504020204" pitchFamily="34" charset="0"/>
              </a:rPr>
              <a:t>Normalt tilsyn – </a:t>
            </a:r>
            <a:r>
              <a:rPr kumimoji="0" lang="da-DK" sz="800" b="0" i="0" u="none" strike="noStrike" kern="0" cap="none" spc="0" normalizeH="0" baseline="0" noProof="0" dirty="0">
                <a:ln>
                  <a:noFill/>
                </a:ln>
                <a:solidFill>
                  <a:srgbClr val="000000">
                    <a:lumMod val="65000"/>
                    <a:lumOff val="35000"/>
                  </a:srgbClr>
                </a:solidFill>
                <a:effectLst/>
                <a:uLnTx/>
                <a:uFillTx/>
              </a:rPr>
              <a:t>Tilsynet gennemføres overvejende formelt med skriftlige undersøgelser og besøg hos leverandøren, suppleret med opfølgning på indberetning af alvorlige brud på drift eller sikkerhed. </a:t>
            </a:r>
          </a:p>
        </p:txBody>
      </p:sp>
      <p:sp>
        <p:nvSpPr>
          <p:cNvPr id="169" name="TextBox 70"/>
          <p:cNvSpPr txBox="1"/>
          <p:nvPr/>
        </p:nvSpPr>
        <p:spPr>
          <a:xfrm>
            <a:off x="877615" y="1600422"/>
            <a:ext cx="3306789"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da-DK" sz="800" b="1" i="0" u="none" strike="noStrike" kern="0" cap="none" spc="0" normalizeH="0" baseline="0" noProof="0" dirty="0" smtClean="0">
                <a:ln>
                  <a:noFill/>
                </a:ln>
                <a:solidFill>
                  <a:srgbClr val="000000">
                    <a:lumMod val="65000"/>
                    <a:lumOff val="35000"/>
                  </a:srgbClr>
                </a:solidFill>
                <a:effectLst/>
                <a:uLnTx/>
                <a:uFillTx/>
                <a:ea typeface="Open Sans Light" panose="020B0306030504020204" pitchFamily="34" charset="0"/>
                <a:cs typeface="Open Sans Light" panose="020B0306030504020204" pitchFamily="34" charset="0"/>
              </a:rPr>
              <a:t>Udvidet </a:t>
            </a:r>
            <a:r>
              <a:rPr kumimoji="0" lang="da-DK" sz="800" b="1" i="0" u="none" strike="noStrike" kern="0" cap="none" spc="0" normalizeH="0" baseline="0" noProof="0" dirty="0">
                <a:ln>
                  <a:noFill/>
                </a:ln>
                <a:solidFill>
                  <a:srgbClr val="000000">
                    <a:lumMod val="65000"/>
                    <a:lumOff val="35000"/>
                  </a:srgbClr>
                </a:solidFill>
                <a:effectLst/>
                <a:uLnTx/>
                <a:uFillTx/>
                <a:ea typeface="Open Sans Light" panose="020B0306030504020204" pitchFamily="34" charset="0"/>
                <a:cs typeface="Open Sans Light" panose="020B0306030504020204" pitchFamily="34" charset="0"/>
              </a:rPr>
              <a:t>tilsyn – </a:t>
            </a:r>
            <a:r>
              <a:rPr kumimoji="0" lang="da-DK" sz="800" b="0" i="0" u="none" strike="noStrike" kern="0" cap="none" spc="0" normalizeH="0" baseline="0" noProof="0" dirty="0">
                <a:ln>
                  <a:noFill/>
                </a:ln>
                <a:solidFill>
                  <a:srgbClr val="000000">
                    <a:lumMod val="65000"/>
                    <a:lumOff val="35000"/>
                  </a:srgbClr>
                </a:solidFill>
                <a:effectLst/>
                <a:uLnTx/>
                <a:uFillTx/>
                <a:ea typeface="Open Sans Light" panose="020B0306030504020204" pitchFamily="34" charset="0"/>
                <a:cs typeface="Open Sans Light" panose="020B0306030504020204" pitchFamily="34" charset="0"/>
              </a:rPr>
              <a:t>Tilsynet er mere omfattende og gennemføres </a:t>
            </a:r>
            <a:r>
              <a:rPr kumimoji="0" lang="da-DK" sz="800" b="0" i="0" u="none" strike="noStrike" kern="0" cap="none" spc="0" normalizeH="0" baseline="0" noProof="0" dirty="0">
                <a:ln>
                  <a:noFill/>
                </a:ln>
                <a:solidFill>
                  <a:srgbClr val="000000">
                    <a:lumMod val="65000"/>
                    <a:lumOff val="35000"/>
                  </a:srgbClr>
                </a:solidFill>
                <a:effectLst/>
                <a:uLnTx/>
                <a:uFillTx/>
              </a:rPr>
              <a:t>formelt med skriftlige undersøgelser, test og besøg hos leverandøren, suppleret med opfølgning på indberetning af alvorlige brud på drift eller sikkerhed</a:t>
            </a:r>
            <a:r>
              <a:rPr kumimoji="0" lang="da-DK" sz="800" b="0" i="0" u="none" strike="noStrike" kern="0" cap="none" spc="0" normalizeH="0" baseline="0" noProof="0" dirty="0" smtClean="0">
                <a:ln>
                  <a:noFill/>
                </a:ln>
                <a:solidFill>
                  <a:srgbClr val="000000">
                    <a:lumMod val="65000"/>
                    <a:lumOff val="35000"/>
                  </a:srgbClr>
                </a:solidFill>
                <a:effectLst/>
                <a:uLnTx/>
                <a:uFillTx/>
              </a:rPr>
              <a:t>.</a:t>
            </a:r>
          </a:p>
        </p:txBody>
      </p:sp>
      <p:sp>
        <p:nvSpPr>
          <p:cNvPr id="170" name="Isosceles Triangle 57"/>
          <p:cNvSpPr/>
          <p:nvPr/>
        </p:nvSpPr>
        <p:spPr>
          <a:xfrm>
            <a:off x="3164511" y="5294821"/>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srgbClr val="000000"/>
              </a:solidFill>
              <a:effectLst/>
              <a:uLnTx/>
              <a:uFillTx/>
              <a:latin typeface="Arial"/>
              <a:ea typeface="Arial" charset="0"/>
              <a:cs typeface="Arial" charset="0"/>
            </a:endParaRPr>
          </a:p>
        </p:txBody>
      </p:sp>
      <p:sp>
        <p:nvSpPr>
          <p:cNvPr id="171" name="Isosceles Triangle 57"/>
          <p:cNvSpPr>
            <a:spLocks noChangeAspect="1"/>
          </p:cNvSpPr>
          <p:nvPr/>
        </p:nvSpPr>
        <p:spPr>
          <a:xfrm>
            <a:off x="10838602" y="1700819"/>
            <a:ext cx="180000" cy="180000"/>
          </a:xfrm>
          <a:prstGeom prst="rect">
            <a:avLst/>
          </a:prstGeom>
          <a:solidFill>
            <a:srgbClr val="940027"/>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72" name="Isosceles Triangle 57"/>
          <p:cNvSpPr>
            <a:spLocks noChangeAspect="1"/>
          </p:cNvSpPr>
          <p:nvPr/>
        </p:nvSpPr>
        <p:spPr>
          <a:xfrm>
            <a:off x="8539704" y="3404244"/>
            <a:ext cx="180000" cy="180000"/>
          </a:xfrm>
          <a:prstGeom prst="rect">
            <a:avLst/>
          </a:prstGeom>
          <a:solidFill>
            <a:srgbClr val="940027"/>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cxnSp>
        <p:nvCxnSpPr>
          <p:cNvPr id="173" name="Straight Connector 62"/>
          <p:cNvCxnSpPr/>
          <p:nvPr/>
        </p:nvCxnSpPr>
        <p:spPr>
          <a:xfrm>
            <a:off x="10925466" y="1102382"/>
            <a:ext cx="1" cy="648000"/>
          </a:xfrm>
          <a:prstGeom prst="line">
            <a:avLst/>
          </a:prstGeom>
          <a:solidFill>
            <a:srgbClr val="00B0F0"/>
          </a:solidFill>
          <a:ln w="19050" cap="flat" cmpd="sng" algn="ctr">
            <a:solidFill>
              <a:srgbClr val="940027"/>
            </a:solidFill>
            <a:prstDash val="solid"/>
          </a:ln>
          <a:effectLst/>
        </p:spPr>
      </p:cxnSp>
      <p:cxnSp>
        <p:nvCxnSpPr>
          <p:cNvPr id="174" name="Straight Connector 62"/>
          <p:cNvCxnSpPr/>
          <p:nvPr/>
        </p:nvCxnSpPr>
        <p:spPr>
          <a:xfrm flipH="1">
            <a:off x="5671331" y="4055788"/>
            <a:ext cx="4027" cy="622799"/>
          </a:xfrm>
          <a:prstGeom prst="line">
            <a:avLst/>
          </a:prstGeom>
          <a:solidFill>
            <a:srgbClr val="00B0F0"/>
          </a:solidFill>
          <a:ln w="19050" cap="flat" cmpd="sng" algn="ctr">
            <a:solidFill>
              <a:srgbClr val="940027"/>
            </a:solidFill>
            <a:prstDash val="solid"/>
          </a:ln>
          <a:effectLst/>
        </p:spPr>
      </p:cxnSp>
      <p:sp>
        <p:nvSpPr>
          <p:cNvPr id="175" name="Isosceles Triangle 57"/>
          <p:cNvSpPr>
            <a:spLocks noChangeAspect="1"/>
          </p:cNvSpPr>
          <p:nvPr/>
        </p:nvSpPr>
        <p:spPr>
          <a:xfrm>
            <a:off x="5576004" y="4664225"/>
            <a:ext cx="180000" cy="180000"/>
          </a:xfrm>
          <a:prstGeom prst="rect">
            <a:avLst/>
          </a:prstGeom>
          <a:solidFill>
            <a:srgbClr val="940027"/>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prstClr val="white">
                  <a:lumMod val="75000"/>
                </a:prstClr>
              </a:solidFill>
              <a:effectLst/>
              <a:uLnTx/>
              <a:uFillTx/>
              <a:latin typeface="Arial"/>
              <a:ea typeface="Arial" charset="0"/>
              <a:cs typeface="Arial" charset="0"/>
            </a:endParaRPr>
          </a:p>
        </p:txBody>
      </p:sp>
      <p:sp>
        <p:nvSpPr>
          <p:cNvPr id="176" name="TextBox 31"/>
          <p:cNvSpPr txBox="1"/>
          <p:nvPr/>
        </p:nvSpPr>
        <p:spPr>
          <a:xfrm>
            <a:off x="9224780" y="5537088"/>
            <a:ext cx="2165974" cy="256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lnSpc>
                <a:spcPct val="100000"/>
              </a:lnSpc>
              <a:spcAft>
                <a:spcPts val="0"/>
              </a:spcAft>
              <a:defRPr/>
            </a:pPr>
            <a:r>
              <a:rPr lang="da-DK" sz="1067" dirty="0" smtClean="0">
                <a:solidFill>
                  <a:srgbClr val="000000"/>
                </a:solidFill>
                <a:ea typeface="Open Sans Light" panose="020B0306030504020204" pitchFamily="34" charset="0"/>
                <a:cs typeface="Open Sans Light" panose="020B0306030504020204" pitchFamily="34" charset="0"/>
              </a:rPr>
              <a:t>Leverandørsamarbejde</a:t>
            </a:r>
            <a:endParaRPr lang="da-DK" sz="1067" dirty="0">
              <a:solidFill>
                <a:srgbClr val="000000"/>
              </a:solidFill>
              <a:ea typeface="Open Sans Light" panose="020B0306030504020204" pitchFamily="34" charset="0"/>
              <a:cs typeface="Open Sans Light" panose="020B0306030504020204" pitchFamily="34" charset="0"/>
            </a:endParaRPr>
          </a:p>
        </p:txBody>
      </p:sp>
      <p:sp>
        <p:nvSpPr>
          <p:cNvPr id="177" name="Isosceles Triangle 57"/>
          <p:cNvSpPr/>
          <p:nvPr/>
        </p:nvSpPr>
        <p:spPr>
          <a:xfrm>
            <a:off x="4084749" y="5128209"/>
            <a:ext cx="144000" cy="144000"/>
          </a:xfrm>
          <a:prstGeom prst="ellipse">
            <a:avLst/>
          </a:prstGeom>
          <a:solidFill>
            <a:srgbClr val="00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067" b="0" i="0" u="none" strike="noStrike" kern="1200" cap="none" spc="0" normalizeH="0" baseline="0" noProof="0">
              <a:ln>
                <a:noFill/>
              </a:ln>
              <a:solidFill>
                <a:srgbClr val="000000"/>
              </a:solidFill>
              <a:effectLst/>
              <a:uLnTx/>
              <a:uFillTx/>
              <a:latin typeface="Arial"/>
              <a:ea typeface="Arial" charset="0"/>
              <a:cs typeface="Arial" charset="0"/>
            </a:endParaRPr>
          </a:p>
        </p:txBody>
      </p:sp>
      <p:sp>
        <p:nvSpPr>
          <p:cNvPr id="178" name="TextBox 31"/>
          <p:cNvSpPr txBox="1"/>
          <p:nvPr/>
        </p:nvSpPr>
        <p:spPr>
          <a:xfrm>
            <a:off x="3981092" y="5247068"/>
            <a:ext cx="208088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srgbClr val="000000"/>
                </a:solidFill>
                <a:effectLst/>
                <a:uLnTx/>
                <a:uFillTx/>
                <a:latin typeface="Arial"/>
                <a:ea typeface="+mn-ea"/>
                <a:cs typeface="+mn-cs"/>
              </a:rPr>
              <a:t>Opdateringer og vedligeholdelse</a:t>
            </a: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7677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3.5 Udvidet tilsyn</a:t>
            </a:r>
            <a:endParaRPr lang="da-DK" dirty="0"/>
          </a:p>
        </p:txBody>
      </p:sp>
      <p:sp>
        <p:nvSpPr>
          <p:cNvPr id="3" name="Pladsholder til indhold 2"/>
          <p:cNvSpPr>
            <a:spLocks noGrp="1"/>
          </p:cNvSpPr>
          <p:nvPr>
            <p:ph idx="1"/>
          </p:nvPr>
        </p:nvSpPr>
        <p:spPr>
          <a:xfrm>
            <a:off x="5208708" y="5586725"/>
            <a:ext cx="3522117" cy="323428"/>
          </a:xfrm>
        </p:spPr>
        <p:txBody>
          <a:bodyPr/>
          <a:lstStyle/>
          <a:p>
            <a:pPr marL="0" indent="0">
              <a:buNone/>
            </a:pPr>
            <a:r>
              <a:rPr lang="da-DK" sz="1200" i="1" dirty="0" smtClean="0"/>
              <a:t>Eksempel på aktiviteter i et årshjul</a:t>
            </a:r>
          </a:p>
          <a:p>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11</a:t>
            </a:fld>
            <a:endParaRPr lang="da-DK" dirty="0"/>
          </a:p>
        </p:txBody>
      </p:sp>
      <p:graphicFrame>
        <p:nvGraphicFramePr>
          <p:cNvPr id="13" name="Tabel 12" descr="Figuren viser udvidet tilsyn og et eksempel på aktiviteter i et årshjul"/>
          <p:cNvGraphicFramePr>
            <a:graphicFrameLocks noGrp="1"/>
          </p:cNvGraphicFramePr>
          <p:nvPr>
            <p:extLst>
              <p:ext uri="{D42A27DB-BD31-4B8C-83A1-F6EECF244321}">
                <p14:modId xmlns:p14="http://schemas.microsoft.com/office/powerpoint/2010/main" val="3333363461"/>
              </p:ext>
            </p:extLst>
          </p:nvPr>
        </p:nvGraphicFramePr>
        <p:xfrm>
          <a:off x="730066" y="4308439"/>
          <a:ext cx="10018342" cy="468000"/>
        </p:xfrm>
        <a:graphic>
          <a:graphicData uri="http://schemas.openxmlformats.org/drawingml/2006/table">
            <a:tbl>
              <a:tblPr firstRow="1" bandRow="1"/>
              <a:tblGrid>
                <a:gridCol w="1548000">
                  <a:extLst>
                    <a:ext uri="{9D8B030D-6E8A-4147-A177-3AD203B41FA5}">
                      <a16:colId xmlns:a16="http://schemas.microsoft.com/office/drawing/2014/main" val="3046647115"/>
                    </a:ext>
                  </a:extLst>
                </a:gridCol>
                <a:gridCol w="2808000">
                  <a:extLst>
                    <a:ext uri="{9D8B030D-6E8A-4147-A177-3AD203B41FA5}">
                      <a16:colId xmlns:a16="http://schemas.microsoft.com/office/drawing/2014/main" val="586243446"/>
                    </a:ext>
                  </a:extLst>
                </a:gridCol>
                <a:gridCol w="2160000">
                  <a:extLst>
                    <a:ext uri="{9D8B030D-6E8A-4147-A177-3AD203B41FA5}">
                      <a16:colId xmlns:a16="http://schemas.microsoft.com/office/drawing/2014/main" val="763677109"/>
                    </a:ext>
                  </a:extLst>
                </a:gridCol>
                <a:gridCol w="1954350">
                  <a:extLst>
                    <a:ext uri="{9D8B030D-6E8A-4147-A177-3AD203B41FA5}">
                      <a16:colId xmlns:a16="http://schemas.microsoft.com/office/drawing/2014/main" val="966922694"/>
                    </a:ext>
                  </a:extLst>
                </a:gridCol>
                <a:gridCol w="1547992">
                  <a:extLst>
                    <a:ext uri="{9D8B030D-6E8A-4147-A177-3AD203B41FA5}">
                      <a16:colId xmlns:a16="http://schemas.microsoft.com/office/drawing/2014/main" val="4186312108"/>
                    </a:ext>
                  </a:extLst>
                </a:gridCol>
              </a:tblGrid>
              <a:tr h="10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da-DK" sz="600" b="1" dirty="0">
                        <a:solidFill>
                          <a:srgbClr val="C00000"/>
                        </a:solidFill>
                      </a:endParaRPr>
                    </a:p>
                  </a:txBody>
                  <a:tcPr marL="108000" marR="0" marT="0" marB="0" anchor="ctr">
                    <a:lnL w="6350" cap="flat" cmpd="sng" algn="ctr">
                      <a:solidFill>
                        <a:srgbClr val="FFFFFF"/>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a-DK" sz="600" b="1" dirty="0" smtClean="0">
                          <a:solidFill>
                            <a:schemeClr val="bg1">
                              <a:lumMod val="65000"/>
                            </a:schemeClr>
                          </a:solidFill>
                        </a:rPr>
                        <a:t>Q1</a:t>
                      </a:r>
                      <a:endParaRPr lang="da-DK" sz="600" b="1" dirty="0">
                        <a:solidFill>
                          <a:schemeClr val="bg1">
                            <a:lumMod val="65000"/>
                          </a:schemeClr>
                        </a:solidFill>
                      </a:endParaRPr>
                    </a:p>
                  </a:txBody>
                  <a:tcPr marL="0" marR="0" marT="0" marB="0" anchor="ctr" anchorCtr="1">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3175" cap="flat" cmpd="sng" algn="ctr">
                      <a:solidFill>
                        <a:srgbClr val="FFFFFF">
                          <a:lumMod val="7500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a-DK" sz="600" b="1" dirty="0" smtClean="0">
                          <a:solidFill>
                            <a:schemeClr val="bg1">
                              <a:lumMod val="65000"/>
                            </a:schemeClr>
                          </a:solidFill>
                        </a:rPr>
                        <a:t>Q2</a:t>
                      </a:r>
                      <a:endParaRPr lang="da-DK" sz="600" b="1" dirty="0">
                        <a:solidFill>
                          <a:schemeClr val="bg1">
                            <a:lumMod val="65000"/>
                          </a:schemeClr>
                        </a:solidFill>
                      </a:endParaRPr>
                    </a:p>
                  </a:txBody>
                  <a:tcPr marL="0" marR="0" marT="0" marB="0" anchor="ctr" anchorCtr="1">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3175" cap="flat" cmpd="sng" algn="ctr">
                      <a:solidFill>
                        <a:srgbClr val="FFFFFF">
                          <a:lumMod val="7500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a-DK" sz="600" b="1" dirty="0" smtClean="0">
                          <a:solidFill>
                            <a:schemeClr val="bg1">
                              <a:lumMod val="65000"/>
                            </a:schemeClr>
                          </a:solidFill>
                        </a:rPr>
                        <a:t>Q3</a:t>
                      </a:r>
                      <a:endParaRPr lang="da-DK" sz="600" b="1" dirty="0">
                        <a:solidFill>
                          <a:schemeClr val="bg1">
                            <a:lumMod val="65000"/>
                          </a:schemeClr>
                        </a:solidFill>
                      </a:endParaRPr>
                    </a:p>
                  </a:txBody>
                  <a:tcPr marL="0" marR="0" marT="0" marB="0" anchor="ctr" anchorCtr="1">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3175" cap="flat" cmpd="sng" algn="ctr">
                      <a:solidFill>
                        <a:srgbClr val="FFFFFF">
                          <a:lumMod val="7500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da-DK" sz="600" b="1" dirty="0" smtClean="0">
                          <a:solidFill>
                            <a:schemeClr val="bg1">
                              <a:lumMod val="65000"/>
                            </a:schemeClr>
                          </a:solidFill>
                        </a:rPr>
                        <a:t>Q4</a:t>
                      </a:r>
                      <a:endParaRPr lang="da-DK" sz="600" b="1" dirty="0">
                        <a:solidFill>
                          <a:schemeClr val="bg1">
                            <a:lumMod val="65000"/>
                          </a:schemeClr>
                        </a:solidFill>
                      </a:endParaRPr>
                    </a:p>
                  </a:txBody>
                  <a:tcPr marL="0" marR="0" marT="0" marB="0" anchor="ctr" anchorCtr="1">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3175" cap="flat" cmpd="sng" algn="ctr">
                      <a:solidFill>
                        <a:srgbClr val="FFFFFF">
                          <a:lumMod val="7500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6850931"/>
                  </a:ext>
                </a:extLst>
              </a:tr>
              <a:tr h="360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da-DK" sz="1100" b="1" dirty="0" smtClean="0">
                          <a:solidFill>
                            <a:srgbClr val="C00000"/>
                          </a:solidFill>
                        </a:rPr>
                        <a:t>Tilsyn [Systemnavn]</a:t>
                      </a:r>
                      <a:endParaRPr lang="da-DK" sz="1100" b="1" dirty="0">
                        <a:solidFill>
                          <a:srgbClr val="C00000"/>
                        </a:solidFill>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a-DK" sz="800" b="1" dirty="0">
                        <a:solidFill>
                          <a:srgbClr val="C00000"/>
                        </a:solidFill>
                      </a:endParaRPr>
                    </a:p>
                  </a:txBody>
                  <a:tcPr marL="0" marR="0" marT="0" marB="0" anchor="ctr" anchorCtr="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a-DK" sz="800" b="1" dirty="0">
                        <a:solidFill>
                          <a:srgbClr val="C00000"/>
                        </a:solidFill>
                      </a:endParaRPr>
                    </a:p>
                  </a:txBody>
                  <a:tcPr marL="0" marR="0" marT="0" marB="0" anchor="ctr" anchorCtr="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a-DK" sz="800" b="1" dirty="0">
                        <a:solidFill>
                          <a:srgbClr val="C00000"/>
                        </a:solidFill>
                      </a:endParaRPr>
                    </a:p>
                  </a:txBody>
                  <a:tcPr marL="0" marR="0" marT="0" marB="0" anchor="ctr" anchorCtr="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da-DK" sz="800" b="1" dirty="0">
                        <a:solidFill>
                          <a:srgbClr val="C00000"/>
                        </a:solidFill>
                      </a:endParaRPr>
                    </a:p>
                  </a:txBody>
                  <a:tcPr marL="0" marR="0" marT="0" marB="0" anchor="ctr" anchorCtr="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281904103"/>
                  </a:ext>
                </a:extLst>
              </a:tr>
            </a:tbl>
          </a:graphicData>
        </a:graphic>
      </p:graphicFrame>
      <p:sp>
        <p:nvSpPr>
          <p:cNvPr id="25" name="Pentagon 24"/>
          <p:cNvSpPr/>
          <p:nvPr/>
        </p:nvSpPr>
        <p:spPr bwMode="auto">
          <a:xfrm>
            <a:off x="2335795" y="2081378"/>
            <a:ext cx="2762628" cy="517496"/>
          </a:xfrm>
          <a:prstGeom prst="homePlate">
            <a:avLst/>
          </a:prstGeom>
          <a:solidFill>
            <a:srgbClr val="007F9D"/>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smtClean="0">
                <a:ln>
                  <a:noFill/>
                </a:ln>
                <a:solidFill>
                  <a:srgbClr val="FFFFFF"/>
                </a:solidFill>
                <a:effectLst/>
                <a:uLnTx/>
                <a:uFillTx/>
              </a:rPr>
              <a:t>Revisionserklæringer</a:t>
            </a:r>
            <a:r>
              <a:rPr kumimoji="0" lang="da-DK" sz="1100" b="0" i="0" u="none" strike="noStrike" kern="0" cap="none" spc="0" normalizeH="0" baseline="0" noProof="0" dirty="0" smtClean="0">
                <a:ln>
                  <a:noFill/>
                </a:ln>
                <a:solidFill>
                  <a:srgbClr val="FFFFFF"/>
                </a:solidFill>
                <a:effectLst/>
                <a:uLnTx/>
                <a:uFillTx/>
              </a:rPr>
              <a:t/>
            </a:r>
            <a:br>
              <a:rPr kumimoji="0" lang="da-DK" sz="1100" b="0" i="0" u="none" strike="noStrike" kern="0" cap="none" spc="0" normalizeH="0" baseline="0" noProof="0" dirty="0" smtClean="0">
                <a:ln>
                  <a:noFill/>
                </a:ln>
                <a:solidFill>
                  <a:srgbClr val="FFFFFF"/>
                </a:solidFill>
                <a:effectLst/>
                <a:uLnTx/>
                <a:uFillTx/>
              </a:rPr>
            </a:br>
            <a:r>
              <a:rPr lang="da-DK" sz="900" kern="0" dirty="0">
                <a:solidFill>
                  <a:srgbClr val="FFFFFF"/>
                </a:solidFill>
              </a:rPr>
              <a:t>Erklæringer for drift og GDPR samt opfølgningsplan</a:t>
            </a:r>
          </a:p>
        </p:txBody>
      </p:sp>
      <p:sp>
        <p:nvSpPr>
          <p:cNvPr id="26" name="Pentagon 25"/>
          <p:cNvSpPr/>
          <p:nvPr/>
        </p:nvSpPr>
        <p:spPr bwMode="auto">
          <a:xfrm>
            <a:off x="5220157" y="2081378"/>
            <a:ext cx="2135279" cy="517496"/>
          </a:xfrm>
          <a:prstGeom prst="homePlate">
            <a:avLst/>
          </a:prstGeom>
          <a:solidFill>
            <a:srgbClr val="005569"/>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smtClean="0">
                <a:ln>
                  <a:noFill/>
                </a:ln>
                <a:solidFill>
                  <a:srgbClr val="FFFFFF"/>
                </a:solidFill>
                <a:effectLst/>
                <a:uLnTx/>
                <a:uFillTx/>
              </a:rPr>
              <a:t>Tilsynsmøde</a:t>
            </a:r>
            <a:r>
              <a:rPr kumimoji="0" lang="da-DK" sz="1100" b="0" i="0" u="none" strike="noStrike" kern="0" cap="none" spc="0" normalizeH="0" baseline="0" noProof="0" dirty="0" smtClean="0">
                <a:ln>
                  <a:noFill/>
                </a:ln>
                <a:solidFill>
                  <a:srgbClr val="FFFFFF"/>
                </a:solidFill>
                <a:effectLst/>
                <a:uLnTx/>
                <a:uFillTx/>
              </a:rPr>
              <a:t/>
            </a:r>
            <a:br>
              <a:rPr kumimoji="0" lang="da-DK" sz="1100" b="0" i="0" u="none" strike="noStrike" kern="0" cap="none" spc="0" normalizeH="0" baseline="0" noProof="0" dirty="0" smtClean="0">
                <a:ln>
                  <a:noFill/>
                </a:ln>
                <a:solidFill>
                  <a:srgbClr val="FFFFFF"/>
                </a:solidFill>
                <a:effectLst/>
                <a:uLnTx/>
                <a:uFillTx/>
              </a:rPr>
            </a:br>
            <a:r>
              <a:rPr kumimoji="0" lang="da-DK" sz="900" b="0" i="0" u="none" strike="noStrike" kern="0" cap="none" spc="0" normalizeH="0" baseline="0" noProof="0" dirty="0" smtClean="0">
                <a:ln>
                  <a:noFill/>
                </a:ln>
                <a:solidFill>
                  <a:srgbClr val="FFFFFF"/>
                </a:solidFill>
                <a:effectLst/>
                <a:uLnTx/>
                <a:uFillTx/>
              </a:rPr>
              <a:t>2021 revisionserklæringer </a:t>
            </a:r>
            <a:br>
              <a:rPr kumimoji="0" lang="da-DK" sz="900" b="0" i="0" u="none" strike="noStrike" kern="0" cap="none" spc="0" normalizeH="0" baseline="0" noProof="0" dirty="0" smtClean="0">
                <a:ln>
                  <a:noFill/>
                </a:ln>
                <a:solidFill>
                  <a:srgbClr val="FFFFFF"/>
                </a:solidFill>
                <a:effectLst/>
                <a:uLnTx/>
                <a:uFillTx/>
              </a:rPr>
            </a:br>
            <a:r>
              <a:rPr kumimoji="0" lang="da-DK" sz="900" b="0" i="0" u="none" strike="noStrike" kern="0" cap="none" spc="0" normalizeH="0" baseline="0" noProof="0" dirty="0" smtClean="0">
                <a:ln>
                  <a:noFill/>
                </a:ln>
                <a:solidFill>
                  <a:srgbClr val="FFFFFF"/>
                </a:solidFill>
                <a:effectLst/>
                <a:uLnTx/>
                <a:uFillTx/>
              </a:rPr>
              <a:t>og revisionsplan i 2022</a:t>
            </a:r>
          </a:p>
        </p:txBody>
      </p:sp>
      <p:sp>
        <p:nvSpPr>
          <p:cNvPr id="27" name="Pentagon 26"/>
          <p:cNvSpPr/>
          <p:nvPr/>
        </p:nvSpPr>
        <p:spPr bwMode="auto">
          <a:xfrm>
            <a:off x="7463743" y="2081378"/>
            <a:ext cx="1764000" cy="517496"/>
          </a:xfrm>
          <a:prstGeom prst="homePlate">
            <a:avLst/>
          </a:prstGeom>
          <a:solidFill>
            <a:srgbClr val="007F9D"/>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smtClean="0">
                <a:ln>
                  <a:noFill/>
                </a:ln>
                <a:solidFill>
                  <a:srgbClr val="FFFFFF"/>
                </a:solidFill>
                <a:effectLst/>
                <a:uLnTx/>
                <a:uFillTx/>
              </a:rPr>
              <a:t>Opfølgning</a:t>
            </a:r>
            <a:r>
              <a:rPr kumimoji="0" lang="da-DK" sz="1100" b="0" i="0" u="none" strike="noStrike" kern="0" cap="none" spc="0" normalizeH="0" baseline="0" noProof="0" dirty="0" smtClean="0">
                <a:ln>
                  <a:noFill/>
                </a:ln>
                <a:solidFill>
                  <a:srgbClr val="FFFFFF"/>
                </a:solidFill>
                <a:effectLst/>
                <a:uLnTx/>
                <a:uFillTx/>
              </a:rPr>
              <a:t/>
            </a:r>
            <a:br>
              <a:rPr kumimoji="0" lang="da-DK" sz="1100" b="0" i="0" u="none" strike="noStrike" kern="0" cap="none" spc="0" normalizeH="0" baseline="0" noProof="0" dirty="0" smtClean="0">
                <a:ln>
                  <a:noFill/>
                </a:ln>
                <a:solidFill>
                  <a:srgbClr val="FFFFFF"/>
                </a:solidFill>
                <a:effectLst/>
                <a:uLnTx/>
                <a:uFillTx/>
              </a:rPr>
            </a:br>
            <a:r>
              <a:rPr kumimoji="0" lang="da-DK" sz="900" b="0" i="0" u="none" strike="noStrike" kern="0" cap="none" spc="0" normalizeH="0" baseline="0" noProof="0" dirty="0" smtClean="0">
                <a:ln>
                  <a:noFill/>
                </a:ln>
                <a:solidFill>
                  <a:srgbClr val="FFFFFF"/>
                </a:solidFill>
                <a:effectLst/>
                <a:uLnTx/>
                <a:uFillTx/>
              </a:rPr>
              <a:t>Udbedring af bemærkninger via leverandørsamarbejde</a:t>
            </a:r>
          </a:p>
        </p:txBody>
      </p:sp>
      <p:graphicFrame>
        <p:nvGraphicFramePr>
          <p:cNvPr id="28" name="Tabel 27" descr="#LayoutTable"/>
          <p:cNvGraphicFramePr>
            <a:graphicFrameLocks noGrp="1"/>
          </p:cNvGraphicFramePr>
          <p:nvPr>
            <p:extLst>
              <p:ext uri="{D42A27DB-BD31-4B8C-83A1-F6EECF244321}">
                <p14:modId xmlns:p14="http://schemas.microsoft.com/office/powerpoint/2010/main" val="3636965225"/>
              </p:ext>
            </p:extLst>
          </p:nvPr>
        </p:nvGraphicFramePr>
        <p:xfrm>
          <a:off x="2290110" y="4416439"/>
          <a:ext cx="8458299" cy="360000"/>
        </p:xfrm>
        <a:graphic>
          <a:graphicData uri="http://schemas.openxmlformats.org/drawingml/2006/table">
            <a:tbl>
              <a:tblPr firstRow="1" bandRow="1"/>
              <a:tblGrid>
                <a:gridCol w="569247">
                  <a:extLst>
                    <a:ext uri="{9D8B030D-6E8A-4147-A177-3AD203B41FA5}">
                      <a16:colId xmlns:a16="http://schemas.microsoft.com/office/drawing/2014/main" val="3831022510"/>
                    </a:ext>
                  </a:extLst>
                </a:gridCol>
                <a:gridCol w="88867">
                  <a:extLst>
                    <a:ext uri="{9D8B030D-6E8A-4147-A177-3AD203B41FA5}">
                      <a16:colId xmlns:a16="http://schemas.microsoft.com/office/drawing/2014/main" val="1556047647"/>
                    </a:ext>
                  </a:extLst>
                </a:gridCol>
                <a:gridCol w="705183">
                  <a:extLst>
                    <a:ext uri="{9D8B030D-6E8A-4147-A177-3AD203B41FA5}">
                      <a16:colId xmlns:a16="http://schemas.microsoft.com/office/drawing/2014/main" val="3299665899"/>
                    </a:ext>
                  </a:extLst>
                </a:gridCol>
                <a:gridCol w="72186">
                  <a:extLst>
                    <a:ext uri="{9D8B030D-6E8A-4147-A177-3AD203B41FA5}">
                      <a16:colId xmlns:a16="http://schemas.microsoft.com/office/drawing/2014/main" val="1205893927"/>
                    </a:ext>
                  </a:extLst>
                </a:gridCol>
                <a:gridCol w="796945">
                  <a:extLst>
                    <a:ext uri="{9D8B030D-6E8A-4147-A177-3AD203B41FA5}">
                      <a16:colId xmlns:a16="http://schemas.microsoft.com/office/drawing/2014/main" val="3366497841"/>
                    </a:ext>
                  </a:extLst>
                </a:gridCol>
                <a:gridCol w="75908">
                  <a:extLst>
                    <a:ext uri="{9D8B030D-6E8A-4147-A177-3AD203B41FA5}">
                      <a16:colId xmlns:a16="http://schemas.microsoft.com/office/drawing/2014/main" val="1340465436"/>
                    </a:ext>
                  </a:extLst>
                </a:gridCol>
                <a:gridCol w="1148049">
                  <a:extLst>
                    <a:ext uri="{9D8B030D-6E8A-4147-A177-3AD203B41FA5}">
                      <a16:colId xmlns:a16="http://schemas.microsoft.com/office/drawing/2014/main" val="2367856354"/>
                    </a:ext>
                  </a:extLst>
                </a:gridCol>
                <a:gridCol w="66387">
                  <a:extLst>
                    <a:ext uri="{9D8B030D-6E8A-4147-A177-3AD203B41FA5}">
                      <a16:colId xmlns:a16="http://schemas.microsoft.com/office/drawing/2014/main" val="1553814611"/>
                    </a:ext>
                  </a:extLst>
                </a:gridCol>
                <a:gridCol w="1259434">
                  <a:extLst>
                    <a:ext uri="{9D8B030D-6E8A-4147-A177-3AD203B41FA5}">
                      <a16:colId xmlns:a16="http://schemas.microsoft.com/office/drawing/2014/main" val="3438194425"/>
                    </a:ext>
                  </a:extLst>
                </a:gridCol>
                <a:gridCol w="607265">
                  <a:extLst>
                    <a:ext uri="{9D8B030D-6E8A-4147-A177-3AD203B41FA5}">
                      <a16:colId xmlns:a16="http://schemas.microsoft.com/office/drawing/2014/main" val="565434875"/>
                    </a:ext>
                  </a:extLst>
                </a:gridCol>
                <a:gridCol w="1062713">
                  <a:extLst>
                    <a:ext uri="{9D8B030D-6E8A-4147-A177-3AD203B41FA5}">
                      <a16:colId xmlns:a16="http://schemas.microsoft.com/office/drawing/2014/main" val="1378411282"/>
                    </a:ext>
                  </a:extLst>
                </a:gridCol>
                <a:gridCol w="532593">
                  <a:extLst>
                    <a:ext uri="{9D8B030D-6E8A-4147-A177-3AD203B41FA5}">
                      <a16:colId xmlns:a16="http://schemas.microsoft.com/office/drawing/2014/main" val="3985543701"/>
                    </a:ext>
                  </a:extLst>
                </a:gridCol>
                <a:gridCol w="768398">
                  <a:extLst>
                    <a:ext uri="{9D8B030D-6E8A-4147-A177-3AD203B41FA5}">
                      <a16:colId xmlns:a16="http://schemas.microsoft.com/office/drawing/2014/main" val="3777235854"/>
                    </a:ext>
                  </a:extLst>
                </a:gridCol>
                <a:gridCol w="130393">
                  <a:extLst>
                    <a:ext uri="{9D8B030D-6E8A-4147-A177-3AD203B41FA5}">
                      <a16:colId xmlns:a16="http://schemas.microsoft.com/office/drawing/2014/main" val="843535272"/>
                    </a:ext>
                  </a:extLst>
                </a:gridCol>
                <a:gridCol w="574731">
                  <a:extLst>
                    <a:ext uri="{9D8B030D-6E8A-4147-A177-3AD203B41FA5}">
                      <a16:colId xmlns:a16="http://schemas.microsoft.com/office/drawing/2014/main" val="919348010"/>
                    </a:ext>
                  </a:extLst>
                </a:gridCol>
              </a:tblGrid>
              <a:tr h="360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700"/>
                        </a:lnSpc>
                        <a:spcBef>
                          <a:spcPts val="0"/>
                        </a:spcBef>
                        <a:spcAft>
                          <a:spcPts val="0"/>
                        </a:spcAft>
                        <a:buClrTx/>
                        <a:buSzTx/>
                        <a:buFontTx/>
                        <a:buNone/>
                        <a:tabLst/>
                        <a:defRPr/>
                      </a:pPr>
                      <a:r>
                        <a:rPr lang="da-DK" sz="600" b="0" dirty="0" smtClean="0">
                          <a:solidFill>
                            <a:schemeClr val="bg1"/>
                          </a:solidFill>
                        </a:rPr>
                        <a:t>[Dato]</a:t>
                      </a:r>
                      <a:r>
                        <a:rPr lang="da-DK" sz="600" b="0" dirty="0" smtClean="0"/>
                        <a:t/>
                      </a:r>
                      <a:br>
                        <a:rPr lang="da-DK" sz="600" b="0" dirty="0" smtClean="0"/>
                      </a:br>
                      <a:r>
                        <a:rPr lang="da-DK" sz="600" b="0" dirty="0" smtClean="0"/>
                        <a:t>Internt </a:t>
                      </a:r>
                      <a:br>
                        <a:rPr lang="da-DK" sz="600" b="0" dirty="0" smtClean="0"/>
                      </a:br>
                      <a:r>
                        <a:rPr lang="da-DK" sz="600" b="0" dirty="0" smtClean="0"/>
                        <a:t>Kickoff-møde</a:t>
                      </a:r>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F9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solidFill>
                            <a:schemeClr val="bg1"/>
                          </a:solidFill>
                        </a:rPr>
                        <a:t>[Dato]</a:t>
                      </a:r>
                      <a:r>
                        <a:rPr lang="da-DK" sz="600" b="0" dirty="0" smtClean="0"/>
                        <a:t/>
                      </a:r>
                      <a:br>
                        <a:rPr lang="da-DK" sz="600" b="0" dirty="0" smtClean="0"/>
                      </a:br>
                      <a:r>
                        <a:rPr lang="da-DK" sz="600" b="0" dirty="0" smtClean="0"/>
                        <a:t>2021 </a:t>
                      </a:r>
                      <a:r>
                        <a:rPr lang="da-DK" sz="600" b="0" dirty="0" err="1" smtClean="0"/>
                        <a:t>revisions-erklæringer</a:t>
                      </a: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F9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solidFill>
                            <a:schemeClr val="bg1"/>
                          </a:solidFill>
                        </a:rPr>
                        <a:t>[Dato]</a:t>
                      </a:r>
                      <a:r>
                        <a:rPr lang="da-DK" sz="600" b="0" dirty="0" smtClean="0"/>
                        <a:t/>
                      </a:r>
                      <a:br>
                        <a:rPr lang="da-DK" sz="600" b="0" dirty="0" smtClean="0"/>
                      </a:br>
                      <a:r>
                        <a:rPr lang="da-DK" sz="600" b="0" dirty="0" smtClean="0"/>
                        <a:t>Opfølgningsplan på 2021 erklæringer</a:t>
                      </a: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F9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solidFill>
                            <a:schemeClr val="bg1"/>
                          </a:solidFill>
                        </a:rPr>
                        <a:t>[Dato]</a:t>
                      </a:r>
                      <a:r>
                        <a:rPr lang="da-DK" sz="600" b="0" dirty="0" smtClean="0"/>
                        <a:t/>
                      </a:r>
                      <a:br>
                        <a:rPr lang="da-DK" sz="600" b="0" dirty="0" smtClean="0"/>
                      </a:br>
                      <a:r>
                        <a:rPr lang="da-DK" sz="600" b="0" dirty="0" smtClean="0"/>
                        <a:t>Internt møde om erklæringer,</a:t>
                      </a:r>
                      <a:r>
                        <a:rPr lang="da-DK" sz="600" b="0" baseline="0" dirty="0" smtClean="0"/>
                        <a:t> </a:t>
                      </a:r>
                      <a:r>
                        <a:rPr lang="da-DK" sz="600" b="0" dirty="0" smtClean="0"/>
                        <a:t>opfølgningsplan og tilsynsmøde</a:t>
                      </a:r>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F9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solidFill>
                            <a:schemeClr val="bg1"/>
                          </a:solidFill>
                        </a:rPr>
                        <a:t>[Dato]</a:t>
                      </a:r>
                      <a:br>
                        <a:rPr lang="da-DK" sz="600" b="0" dirty="0" smtClean="0">
                          <a:solidFill>
                            <a:schemeClr val="bg1"/>
                          </a:solidFill>
                        </a:rPr>
                      </a:br>
                      <a:r>
                        <a:rPr lang="da-DK" sz="600" b="0" dirty="0" smtClean="0">
                          <a:solidFill>
                            <a:schemeClr val="bg1"/>
                          </a:solidFill>
                        </a:rPr>
                        <a:t>Tilsynsmøde med leverandør </a:t>
                      </a:r>
                      <a:br>
                        <a:rPr lang="da-DK" sz="600" b="0" dirty="0" smtClean="0">
                          <a:solidFill>
                            <a:schemeClr val="bg1"/>
                          </a:solidFill>
                        </a:rPr>
                      </a:br>
                      <a:r>
                        <a:rPr lang="da-DK" sz="600" b="0" dirty="0" smtClean="0">
                          <a:solidFill>
                            <a:schemeClr val="bg1"/>
                          </a:solidFill>
                        </a:rPr>
                        <a:t>og deres revisor</a:t>
                      </a:r>
                      <a:endParaRPr lang="da-DK" sz="600" b="0" dirty="0">
                        <a:solidFill>
                          <a:schemeClr val="bg1"/>
                        </a:solidFill>
                      </a:endParaRPr>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6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700"/>
                        </a:lnSpc>
                        <a:spcBef>
                          <a:spcPts val="0"/>
                        </a:spcBef>
                        <a:spcAft>
                          <a:spcPts val="0"/>
                        </a:spcAft>
                        <a:buClrTx/>
                        <a:buSzTx/>
                        <a:buFontTx/>
                        <a:buNone/>
                        <a:tabLst/>
                        <a:defRPr/>
                      </a:pPr>
                      <a:r>
                        <a:rPr lang="da-DK" sz="600" b="0" dirty="0" smtClean="0">
                          <a:solidFill>
                            <a:schemeClr val="bg1"/>
                          </a:solidFill>
                        </a:rPr>
                        <a:t>[Dato]</a:t>
                      </a:r>
                      <a:br>
                        <a:rPr lang="da-DK" sz="600" b="0" dirty="0" smtClean="0">
                          <a:solidFill>
                            <a:schemeClr val="bg1"/>
                          </a:solidFill>
                        </a:rPr>
                      </a:br>
                      <a:r>
                        <a:rPr lang="da-DK" sz="600" b="0" dirty="0" smtClean="0">
                          <a:solidFill>
                            <a:schemeClr val="bg1"/>
                          </a:solidFill>
                        </a:rPr>
                        <a:t>Afsluttende møde om </a:t>
                      </a:r>
                      <a:br>
                        <a:rPr lang="da-DK" sz="600" b="0" dirty="0" smtClean="0">
                          <a:solidFill>
                            <a:schemeClr val="bg1"/>
                          </a:solidFill>
                        </a:rPr>
                      </a:br>
                      <a:r>
                        <a:rPr lang="da-DK" sz="600" b="0" dirty="0" smtClean="0">
                          <a:solidFill>
                            <a:schemeClr val="bg1"/>
                          </a:solidFill>
                        </a:rPr>
                        <a:t>status iht. opfølgningsplan</a:t>
                      </a:r>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F9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t>[Dato]</a:t>
                      </a:r>
                      <a:br>
                        <a:rPr lang="da-DK" sz="600" b="0" dirty="0" smtClean="0"/>
                      </a:br>
                      <a:r>
                        <a:rPr lang="da-DK" sz="600" b="0" dirty="0" smtClean="0"/>
                        <a:t>Afsluttende </a:t>
                      </a:r>
                      <a:br>
                        <a:rPr lang="da-DK" sz="600" b="0" dirty="0" smtClean="0"/>
                      </a:br>
                      <a:r>
                        <a:rPr lang="da-DK" sz="600" b="0" dirty="0" smtClean="0"/>
                        <a:t>tilsynsnotat</a:t>
                      </a: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ts val="700"/>
                        </a:lnSpc>
                      </a:pPr>
                      <a:r>
                        <a:rPr lang="da-DK" sz="600" b="0" dirty="0" smtClean="0"/>
                        <a:t>Årlig rapportering til topledelsen</a:t>
                      </a:r>
                      <a:endParaRPr lang="da-DK" sz="600" b="0" dirty="0"/>
                    </a:p>
                  </a:txBody>
                  <a:tcPr marL="0" marR="0" marT="0" marB="0" anchor="ctr" anchorCtr="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309397928"/>
                  </a:ext>
                </a:extLst>
              </a:tr>
            </a:tbl>
          </a:graphicData>
        </a:graphic>
      </p:graphicFrame>
      <p:sp>
        <p:nvSpPr>
          <p:cNvPr id="30" name="Rektangel 29"/>
          <p:cNvSpPr/>
          <p:nvPr/>
        </p:nvSpPr>
        <p:spPr bwMode="auto">
          <a:xfrm>
            <a:off x="9335899" y="2081378"/>
            <a:ext cx="1296000" cy="517496"/>
          </a:xfrm>
          <a:prstGeom prst="rect">
            <a:avLst/>
          </a:prstGeom>
          <a:solidFill>
            <a:srgbClr val="000000"/>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000" b="1" i="0" u="none" strike="noStrike" kern="0" cap="none" spc="0" normalizeH="0" baseline="0" noProof="0" dirty="0" smtClean="0">
                <a:ln>
                  <a:noFill/>
                </a:ln>
                <a:solidFill>
                  <a:srgbClr val="FFFFFF"/>
                </a:solidFill>
                <a:effectLst/>
                <a:uLnTx/>
                <a:uFillTx/>
              </a:rPr>
              <a:t>Tilsynsnotat og </a:t>
            </a:r>
            <a:br>
              <a:rPr kumimoji="0" lang="da-DK" sz="1000" b="1" i="0" u="none" strike="noStrike" kern="0" cap="none" spc="0" normalizeH="0" baseline="0" noProof="0" dirty="0" smtClean="0">
                <a:ln>
                  <a:noFill/>
                </a:ln>
                <a:solidFill>
                  <a:srgbClr val="FFFFFF"/>
                </a:solidFill>
                <a:effectLst/>
                <a:uLnTx/>
                <a:uFillTx/>
              </a:rPr>
            </a:br>
            <a:r>
              <a:rPr kumimoji="0" lang="da-DK" sz="1000" b="1" i="0" u="none" strike="noStrike" kern="0" cap="none" spc="0" normalizeH="0" baseline="0" noProof="0" dirty="0" smtClean="0">
                <a:ln>
                  <a:noFill/>
                </a:ln>
                <a:solidFill>
                  <a:srgbClr val="FFFFFF"/>
                </a:solidFill>
                <a:effectLst/>
                <a:uLnTx/>
                <a:uFillTx/>
              </a:rPr>
              <a:t>årlig rapportering</a:t>
            </a:r>
          </a:p>
        </p:txBody>
      </p:sp>
      <p:sp>
        <p:nvSpPr>
          <p:cNvPr id="31" name="Tekstfelt 30"/>
          <p:cNvSpPr txBox="1">
            <a:spLocks/>
          </p:cNvSpPr>
          <p:nvPr/>
        </p:nvSpPr>
        <p:spPr>
          <a:xfrm>
            <a:off x="2332959" y="2598874"/>
            <a:ext cx="2508571" cy="1440000"/>
          </a:xfrm>
          <a:prstGeom prst="rect">
            <a:avLst/>
          </a:prstGeom>
          <a:noFill/>
          <a:ln w="6350">
            <a:solidFill>
              <a:srgbClr val="BAB6B0"/>
            </a:solidFill>
          </a:ln>
        </p:spPr>
        <p:txBody>
          <a:bodyPr wrap="square" lIns="72000" tIns="72000" rIns="36000" bIns="72000" rtlCol="0">
            <a:noAutofit/>
          </a:bodyPr>
          <a:lstStyle/>
          <a:p>
            <a:pPr marL="0" marR="0" lvl="0" indent="0" defTabSz="914400" eaLnBrk="1" fontAlgn="auto" latinLnBrk="0" hangingPunct="1">
              <a:lnSpc>
                <a:spcPts val="900"/>
              </a:lnSpc>
              <a:spcBef>
                <a:spcPts val="0"/>
              </a:spcBef>
              <a:spcAft>
                <a:spcPts val="0"/>
              </a:spcAft>
              <a:buClrTx/>
              <a:buSzTx/>
              <a:buFontTx/>
              <a:buNone/>
              <a:tabLst/>
              <a:defRPr/>
            </a:pPr>
            <a:r>
              <a:rPr lang="da-DK" sz="800" b="1" kern="0" dirty="0">
                <a:solidFill>
                  <a:srgbClr val="000000"/>
                </a:solidFill>
              </a:rPr>
              <a:t>Forberedelse og revisionserklæringer</a:t>
            </a:r>
            <a:r>
              <a:rPr kumimoji="0" lang="da-DK" sz="800" b="1" i="0" u="none" strike="noStrike" kern="0" cap="none" spc="0" normalizeH="0" baseline="0" noProof="0" dirty="0">
                <a:ln>
                  <a:noFill/>
                </a:ln>
                <a:solidFill>
                  <a:srgbClr val="000000"/>
                </a:solidFill>
                <a:effectLst/>
                <a:uLnTx/>
                <a:uFillTx/>
              </a:rPr>
              <a:t/>
            </a:r>
            <a:br>
              <a:rPr kumimoji="0" lang="da-DK" sz="800" b="1" i="0" u="none" strike="noStrike" kern="0" cap="none" spc="0" normalizeH="0" baseline="0" noProof="0" dirty="0">
                <a:ln>
                  <a:noFill/>
                </a:ln>
                <a:solidFill>
                  <a:srgbClr val="000000"/>
                </a:solidFill>
                <a:effectLst/>
                <a:uLnTx/>
                <a:uFillTx/>
              </a:rPr>
            </a:br>
            <a:endParaRPr kumimoji="0" lang="da-DK" sz="800" b="1" i="0" u="none" strike="noStrike" kern="0" cap="none" spc="0" normalizeH="0" baseline="0" noProof="0" dirty="0">
              <a:ln>
                <a:noFill/>
              </a:ln>
              <a:solidFill>
                <a:srgbClr val="000000"/>
              </a:solidFill>
              <a:effectLst/>
              <a:uLnTx/>
              <a:uFillTx/>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Internt kickoff-møde om planlægning af fx tilsynsforløb, leverandørbrev og </a:t>
            </a:r>
            <a:r>
              <a:rPr lang="da-DK" sz="800" kern="0" dirty="0" smtClean="0">
                <a:solidFill>
                  <a:srgbClr val="000000"/>
                </a:solidFill>
              </a:rPr>
              <a:t>mødedatoer</a:t>
            </a:r>
            <a:endParaRPr lang="da-DK" sz="800" kern="0" dirty="0">
              <a:solidFill>
                <a:srgbClr val="000000"/>
              </a:solidFill>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Modtagelse af leverandørens 2021 revisionserklæringer for drift og GDPR</a:t>
            </a: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Modtagelse af leverandørens opfølgningsplan til revisors bemærkninger om drift og GDPR</a:t>
            </a: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Fremsende kommentarer og spørgsmål til erklæringer og opfølgningsplan fra leverandør</a:t>
            </a:r>
          </a:p>
        </p:txBody>
      </p:sp>
      <p:sp>
        <p:nvSpPr>
          <p:cNvPr id="32" name="Tekstfelt 31"/>
          <p:cNvSpPr txBox="1">
            <a:spLocks/>
          </p:cNvSpPr>
          <p:nvPr/>
        </p:nvSpPr>
        <p:spPr>
          <a:xfrm>
            <a:off x="5220264" y="2598874"/>
            <a:ext cx="1867841" cy="1440000"/>
          </a:xfrm>
          <a:prstGeom prst="rect">
            <a:avLst/>
          </a:prstGeom>
          <a:noFill/>
          <a:ln w="6350">
            <a:solidFill>
              <a:srgbClr val="BAB6B0"/>
            </a:solidFill>
          </a:ln>
        </p:spPr>
        <p:txBody>
          <a:bodyPr wrap="square" lIns="72000" tIns="72000" rIns="36000" bIns="72000" rtlCol="0">
            <a:noAutofit/>
          </a:bodyPr>
          <a:lstStyle/>
          <a:p>
            <a:pPr marL="0" marR="0" lvl="0" indent="0" defTabSz="914400" eaLnBrk="1" fontAlgn="auto" latinLnBrk="0" hangingPunct="1">
              <a:lnSpc>
                <a:spcPts val="900"/>
              </a:lnSpc>
              <a:spcBef>
                <a:spcPts val="0"/>
              </a:spcBef>
              <a:spcAft>
                <a:spcPts val="0"/>
              </a:spcAft>
              <a:buClrTx/>
              <a:buSzTx/>
              <a:buFontTx/>
              <a:buNone/>
              <a:tabLst/>
              <a:defRPr/>
            </a:pPr>
            <a:r>
              <a:rPr lang="da-DK" sz="800" b="1" kern="0" dirty="0">
                <a:solidFill>
                  <a:srgbClr val="000000"/>
                </a:solidFill>
              </a:rPr>
              <a:t>Dagsordenspunkter</a:t>
            </a:r>
            <a:r>
              <a:rPr kumimoji="0" lang="da-DK" sz="800" b="1" i="0" u="none" strike="noStrike" kern="0" cap="none" spc="0" normalizeH="0" baseline="0" noProof="0" dirty="0">
                <a:ln>
                  <a:noFill/>
                </a:ln>
                <a:solidFill>
                  <a:srgbClr val="000000"/>
                </a:solidFill>
                <a:effectLst/>
                <a:uLnTx/>
                <a:uFillTx/>
              </a:rPr>
              <a:t/>
            </a:r>
            <a:br>
              <a:rPr kumimoji="0" lang="da-DK" sz="800" b="1" i="0" u="none" strike="noStrike" kern="0" cap="none" spc="0" normalizeH="0" baseline="0" noProof="0" dirty="0">
                <a:ln>
                  <a:noFill/>
                </a:ln>
                <a:solidFill>
                  <a:srgbClr val="000000"/>
                </a:solidFill>
                <a:effectLst/>
                <a:uLnTx/>
                <a:uFillTx/>
              </a:rPr>
            </a:br>
            <a:endParaRPr kumimoji="0" lang="da-DK" sz="800" b="1" i="0" u="none" strike="noStrike" kern="0" cap="none" spc="0" normalizeH="0" baseline="0" noProof="0" dirty="0">
              <a:ln>
                <a:noFill/>
              </a:ln>
              <a:solidFill>
                <a:srgbClr val="000000"/>
              </a:solidFill>
              <a:effectLst/>
              <a:uLnTx/>
              <a:uFillTx/>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Revisors redegørelse for resultat af 2021 revisionserklæringer</a:t>
            </a: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Leverandørens status på plan for opfølgning på bemærkninger</a:t>
            </a: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Revisors præsentation af scope for 2022 revisionsplan</a:t>
            </a: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Drøftelse af ønsker til </a:t>
            </a:r>
            <a:r>
              <a:rPr lang="da-DK" sz="800" kern="0" dirty="0" err="1">
                <a:solidFill>
                  <a:srgbClr val="000000"/>
                </a:solidFill>
              </a:rPr>
              <a:t>fokus-områder</a:t>
            </a:r>
            <a:r>
              <a:rPr lang="da-DK" sz="800" kern="0" dirty="0">
                <a:solidFill>
                  <a:srgbClr val="000000"/>
                </a:solidFill>
              </a:rPr>
              <a:t> i 2022 revisionsplan.</a:t>
            </a:r>
          </a:p>
        </p:txBody>
      </p:sp>
      <p:sp>
        <p:nvSpPr>
          <p:cNvPr id="33" name="Tekstfelt 32"/>
          <p:cNvSpPr txBox="1">
            <a:spLocks/>
          </p:cNvSpPr>
          <p:nvPr/>
        </p:nvSpPr>
        <p:spPr>
          <a:xfrm>
            <a:off x="7462807" y="2598874"/>
            <a:ext cx="1512000" cy="1440000"/>
          </a:xfrm>
          <a:prstGeom prst="rect">
            <a:avLst/>
          </a:prstGeom>
          <a:noFill/>
          <a:ln w="6350">
            <a:solidFill>
              <a:srgbClr val="BAB6B0"/>
            </a:solidFill>
          </a:ln>
        </p:spPr>
        <p:txBody>
          <a:bodyPr wrap="square" lIns="72000" tIns="72000" rIns="36000" bIns="72000" rtlCol="0">
            <a:noAutofit/>
          </a:bodyPr>
          <a:lstStyle/>
          <a:p>
            <a:pPr marL="0" marR="0" lvl="0" indent="0" defTabSz="914400" eaLnBrk="1" fontAlgn="auto" latinLnBrk="0" hangingPunct="1">
              <a:lnSpc>
                <a:spcPts val="900"/>
              </a:lnSpc>
              <a:spcBef>
                <a:spcPts val="0"/>
              </a:spcBef>
              <a:spcAft>
                <a:spcPts val="0"/>
              </a:spcAft>
              <a:buClrTx/>
              <a:buSzTx/>
              <a:buFontTx/>
              <a:buNone/>
              <a:tabLst/>
              <a:defRPr/>
            </a:pPr>
            <a:r>
              <a:rPr lang="da-DK" sz="800" b="1" kern="0" dirty="0" smtClean="0">
                <a:solidFill>
                  <a:srgbClr val="000000"/>
                </a:solidFill>
              </a:rPr>
              <a:t>Opfølgning</a:t>
            </a:r>
            <a:r>
              <a:rPr kumimoji="0" lang="da-DK" sz="800" b="1" i="0" u="none" strike="noStrike" kern="0" cap="none" spc="0" normalizeH="0" baseline="0" noProof="0" dirty="0">
                <a:ln>
                  <a:noFill/>
                </a:ln>
                <a:solidFill>
                  <a:srgbClr val="000000"/>
                </a:solidFill>
                <a:effectLst/>
                <a:uLnTx/>
                <a:uFillTx/>
              </a:rPr>
              <a:t/>
            </a:r>
            <a:br>
              <a:rPr kumimoji="0" lang="da-DK" sz="800" b="1" i="0" u="none" strike="noStrike" kern="0" cap="none" spc="0" normalizeH="0" baseline="0" noProof="0" dirty="0">
                <a:ln>
                  <a:noFill/>
                </a:ln>
                <a:solidFill>
                  <a:srgbClr val="000000"/>
                </a:solidFill>
                <a:effectLst/>
                <a:uLnTx/>
                <a:uFillTx/>
              </a:rPr>
            </a:br>
            <a:endParaRPr kumimoji="0" lang="da-DK" sz="800" b="1" i="0" u="none" strike="noStrike" kern="0" cap="none" spc="0" normalizeH="0" baseline="0" noProof="0" dirty="0">
              <a:ln>
                <a:noFill/>
              </a:ln>
              <a:solidFill>
                <a:srgbClr val="000000"/>
              </a:solidFill>
              <a:effectLst/>
              <a:uLnTx/>
              <a:uFillTx/>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Opfølgning på plan for udbedring af bemærkninger via det løbende </a:t>
            </a:r>
            <a:r>
              <a:rPr lang="da-DK" sz="800" kern="0" dirty="0" err="1">
                <a:solidFill>
                  <a:srgbClr val="000000"/>
                </a:solidFill>
              </a:rPr>
              <a:t>leverandør-samarbejde</a:t>
            </a:r>
            <a:endParaRPr lang="da-DK" sz="800" kern="0" dirty="0">
              <a:solidFill>
                <a:srgbClr val="000000"/>
              </a:solidFill>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Aftale om afsluttende møde </a:t>
            </a:r>
            <a:r>
              <a:rPr lang="da-DK" sz="800" kern="0" dirty="0" smtClean="0">
                <a:solidFill>
                  <a:srgbClr val="000000"/>
                </a:solidFill>
              </a:rPr>
              <a:t>med leverandøren om </a:t>
            </a:r>
            <a:r>
              <a:rPr lang="da-DK" sz="800" kern="0" dirty="0">
                <a:solidFill>
                  <a:srgbClr val="000000"/>
                </a:solidFill>
              </a:rPr>
              <a:t>deadline for udbedring af bemærkninger. </a:t>
            </a:r>
          </a:p>
        </p:txBody>
      </p:sp>
      <p:sp>
        <p:nvSpPr>
          <p:cNvPr id="34" name="Tekstfelt 33"/>
          <p:cNvSpPr txBox="1">
            <a:spLocks/>
          </p:cNvSpPr>
          <p:nvPr/>
        </p:nvSpPr>
        <p:spPr>
          <a:xfrm>
            <a:off x="9335899" y="2598874"/>
            <a:ext cx="1294327" cy="1440000"/>
          </a:xfrm>
          <a:prstGeom prst="rect">
            <a:avLst/>
          </a:prstGeom>
          <a:noFill/>
          <a:ln w="6350">
            <a:solidFill>
              <a:srgbClr val="BAB6B0"/>
            </a:solidFill>
          </a:ln>
        </p:spPr>
        <p:txBody>
          <a:bodyPr wrap="square" lIns="72000" tIns="72000" rIns="36000" bIns="72000" rtlCol="0">
            <a:noAutofit/>
          </a:bodyPr>
          <a:lstStyle/>
          <a:p>
            <a:pPr marL="0" marR="0" lvl="0" indent="0" defTabSz="914400" eaLnBrk="1" fontAlgn="auto" latinLnBrk="0" hangingPunct="1">
              <a:lnSpc>
                <a:spcPts val="900"/>
              </a:lnSpc>
              <a:spcBef>
                <a:spcPts val="0"/>
              </a:spcBef>
              <a:spcAft>
                <a:spcPts val="0"/>
              </a:spcAft>
              <a:buClrTx/>
              <a:buSzTx/>
              <a:buFontTx/>
              <a:buNone/>
              <a:tabLst/>
              <a:defRPr/>
            </a:pPr>
            <a:r>
              <a:rPr lang="da-DK" sz="800" b="1" kern="0" dirty="0" smtClean="0">
                <a:solidFill>
                  <a:srgbClr val="000000"/>
                </a:solidFill>
              </a:rPr>
              <a:t>Rapportering</a:t>
            </a:r>
            <a:r>
              <a:rPr kumimoji="0" lang="da-DK" sz="800" b="1" i="0" u="none" strike="noStrike" kern="0" cap="none" spc="0" normalizeH="0" baseline="0" noProof="0" dirty="0">
                <a:ln>
                  <a:noFill/>
                </a:ln>
                <a:solidFill>
                  <a:srgbClr val="000000"/>
                </a:solidFill>
                <a:effectLst/>
                <a:uLnTx/>
                <a:uFillTx/>
              </a:rPr>
              <a:t/>
            </a:r>
            <a:br>
              <a:rPr kumimoji="0" lang="da-DK" sz="800" b="1" i="0" u="none" strike="noStrike" kern="0" cap="none" spc="0" normalizeH="0" baseline="0" noProof="0" dirty="0">
                <a:ln>
                  <a:noFill/>
                </a:ln>
                <a:solidFill>
                  <a:srgbClr val="000000"/>
                </a:solidFill>
                <a:effectLst/>
                <a:uLnTx/>
                <a:uFillTx/>
              </a:rPr>
            </a:br>
            <a:endParaRPr kumimoji="0" lang="da-DK" sz="800" b="1" i="0" u="none" strike="noStrike" kern="0" cap="none" spc="0" normalizeH="0" baseline="0" noProof="0" dirty="0">
              <a:ln>
                <a:noFill/>
              </a:ln>
              <a:solidFill>
                <a:srgbClr val="000000"/>
              </a:solidFill>
              <a:effectLst/>
              <a:uLnTx/>
              <a:uFillTx/>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Tilsynsnotat med status og opsamling på </a:t>
            </a:r>
            <a:r>
              <a:rPr lang="da-DK" sz="800" kern="0" dirty="0" smtClean="0">
                <a:solidFill>
                  <a:srgbClr val="000000"/>
                </a:solidFill>
              </a:rPr>
              <a:t>tilsyns-forløb</a:t>
            </a:r>
            <a:endParaRPr lang="da-DK" sz="800" kern="0" dirty="0">
              <a:solidFill>
                <a:srgbClr val="000000"/>
              </a:solidFill>
            </a:endParaRPr>
          </a:p>
          <a:p>
            <a:pPr marL="144000" marR="0" lvl="0" indent="-144000" defTabSz="914400" eaLnBrk="1" fontAlgn="auto" latinLnBrk="0" hangingPunct="1">
              <a:lnSpc>
                <a:spcPts val="900"/>
              </a:lnSpc>
              <a:spcBef>
                <a:spcPts val="0"/>
              </a:spcBef>
              <a:spcAft>
                <a:spcPts val="400"/>
              </a:spcAft>
              <a:buClrTx/>
              <a:buSzTx/>
              <a:buFont typeface="+mj-lt"/>
              <a:buAutoNum type="arabicPeriod"/>
              <a:tabLst/>
              <a:defRPr/>
            </a:pPr>
            <a:r>
              <a:rPr lang="da-DK" sz="800" kern="0" dirty="0">
                <a:solidFill>
                  <a:srgbClr val="000000"/>
                </a:solidFill>
              </a:rPr>
              <a:t>Årlig afrapportering til topledelsen om tilsynsforløb med it-systemløsninger</a:t>
            </a:r>
            <a:r>
              <a:rPr lang="da-DK" sz="800" kern="0" dirty="0" smtClean="0">
                <a:solidFill>
                  <a:srgbClr val="000000"/>
                </a:solidFill>
              </a:rPr>
              <a:t>.</a:t>
            </a:r>
          </a:p>
        </p:txBody>
      </p:sp>
    </p:spTree>
    <p:extLst>
      <p:ext uri="{BB962C8B-B14F-4D97-AF65-F5344CB8AC3E}">
        <p14:creationId xmlns:p14="http://schemas.microsoft.com/office/powerpoint/2010/main" val="96839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dirty="0" smtClean="0"/>
              <a:t>1.1 Kontraktbibliotek</a:t>
            </a: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smtClean="0"/>
              <a:pPr/>
              <a:t>2</a:t>
            </a:fld>
            <a:endParaRPr lang="da-DK" dirty="0"/>
          </a:p>
        </p:txBody>
      </p:sp>
      <p:sp>
        <p:nvSpPr>
          <p:cNvPr id="3" name="Pladsholder til indhold 2"/>
          <p:cNvSpPr>
            <a:spLocks noGrp="1"/>
          </p:cNvSpPr>
          <p:nvPr>
            <p:ph idx="1"/>
          </p:nvPr>
        </p:nvSpPr>
        <p:spPr>
          <a:xfrm>
            <a:off x="701675" y="1449388"/>
            <a:ext cx="10784483" cy="4464049"/>
          </a:xfrm>
        </p:spPr>
        <p:txBody>
          <a:bodyPr/>
          <a:lstStyle/>
          <a:p>
            <a:r>
              <a:rPr lang="da-DK" dirty="0" smtClean="0"/>
              <a:t>Et kontraktbibliotek kan antage mange former fra </a:t>
            </a:r>
            <a:r>
              <a:rPr lang="da-DK" dirty="0" err="1" smtClean="0"/>
              <a:t>excelark</a:t>
            </a:r>
            <a:r>
              <a:rPr lang="da-DK" dirty="0" smtClean="0"/>
              <a:t> til dedikerede kontraktstyringssystemer. </a:t>
            </a:r>
          </a:p>
          <a:p>
            <a:r>
              <a:rPr lang="da-DK" dirty="0" smtClean="0"/>
              <a:t>Et kontraktbibliotek skal indeholde grundlæggende stamdata på aftalen, tillæg, ændringer mv. </a:t>
            </a:r>
          </a:p>
          <a:p>
            <a:r>
              <a:rPr lang="da-DK" dirty="0" smtClean="0"/>
              <a:t>Et kontraktbibliotek giver overblik over kontrakterne på tværs. </a:t>
            </a:r>
          </a:p>
          <a:p>
            <a:r>
              <a:rPr lang="da-DK" dirty="0" smtClean="0"/>
              <a:t>Et kontraktbibliotek giver mulighed for opfølgning på den enkelte kontrakt. </a:t>
            </a:r>
            <a:endParaRPr lang="da-DK" dirty="0"/>
          </a:p>
        </p:txBody>
      </p:sp>
      <p:pic>
        <p:nvPicPr>
          <p:cNvPr id="8" name="Billede 7" descr="#Decorative"/>
          <p:cNvPicPr>
            <a:picLocks noChangeAspect="1"/>
          </p:cNvPicPr>
          <p:nvPr/>
        </p:nvPicPr>
        <p:blipFill>
          <a:blip r:embed="rId3"/>
          <a:stretch>
            <a:fillRect/>
          </a:stretch>
        </p:blipFill>
        <p:spPr>
          <a:xfrm>
            <a:off x="983432" y="3212976"/>
            <a:ext cx="8641233" cy="2389249"/>
          </a:xfrm>
          <a:prstGeom prst="rect">
            <a:avLst/>
          </a:prstGeom>
        </p:spPr>
      </p:pic>
      <p:sp>
        <p:nvSpPr>
          <p:cNvPr id="9" name="Tekstfelt 8"/>
          <p:cNvSpPr txBox="1"/>
          <p:nvPr/>
        </p:nvSpPr>
        <p:spPr>
          <a:xfrm>
            <a:off x="983431" y="5728771"/>
            <a:ext cx="8641233" cy="369332"/>
          </a:xfrm>
          <a:prstGeom prst="rect">
            <a:avLst/>
          </a:prstGeom>
          <a:noFill/>
        </p:spPr>
        <p:txBody>
          <a:bodyPr wrap="square" lIns="0" tIns="0" rIns="0" bIns="0" rtlCol="0">
            <a:spAutoFit/>
          </a:bodyPr>
          <a:lstStyle/>
          <a:p>
            <a:pPr>
              <a:lnSpc>
                <a:spcPct val="100000"/>
              </a:lnSpc>
              <a:spcBef>
                <a:spcPts val="1100"/>
              </a:spcBef>
            </a:pPr>
            <a:r>
              <a:rPr lang="da-DK" sz="1200" dirty="0" smtClean="0"/>
              <a:t>Find et simpelt kontraktbibliotek og </a:t>
            </a:r>
            <a:r>
              <a:rPr lang="da-DK" sz="1200" dirty="0"/>
              <a:t>en introduktionsfolder på </a:t>
            </a:r>
            <a:r>
              <a:rPr lang="da-DK" sz="1200" dirty="0">
                <a:hlinkClick r:id="rId4" tooltip="Link til side på Digitaliseringsstyrelsens hjemmeside"/>
              </a:rPr>
              <a:t>https://digst.dk/styring/systemstyring/dokumenter-vejledning-og-vaerktoejer</a:t>
            </a:r>
            <a:r>
              <a:rPr lang="da-DK" sz="1200" dirty="0" smtClean="0">
                <a:hlinkClick r:id="rId4" tooltip="Link til side på Digitaliseringsstyrelsens hjemmeside"/>
              </a:rPr>
              <a:t>/</a:t>
            </a:r>
            <a:r>
              <a:rPr lang="da-DK" sz="1200" dirty="0" smtClean="0"/>
              <a:t> </a:t>
            </a:r>
          </a:p>
        </p:txBody>
      </p:sp>
    </p:spTree>
    <p:extLst>
      <p:ext uri="{BB962C8B-B14F-4D97-AF65-F5344CB8AC3E}">
        <p14:creationId xmlns:p14="http://schemas.microsoft.com/office/powerpoint/2010/main" val="109096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2.1 Roller og ansvar</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3</a:t>
            </a:fld>
            <a:endParaRPr lang="da-DK" dirty="0"/>
          </a:p>
        </p:txBody>
      </p:sp>
      <p:pic>
        <p:nvPicPr>
          <p:cNvPr id="7" name="Pladsholder til indhold 6" descr="Roller i arbejdet med sikkerhedskrav: Ledelse, dataejere, systemejere, informationssikkerhedskoordinatoren, jura/kontrakt, it-ansvarlig/it-arkitekt, økonomi, databeskyttelsesrådgiver (DPO)"/>
          <p:cNvPicPr>
            <a:picLocks noGrp="1" noChangeAspect="1"/>
          </p:cNvPicPr>
          <p:nvPr>
            <p:ph idx="1"/>
          </p:nvPr>
        </p:nvPicPr>
        <p:blipFill>
          <a:blip r:embed="rId3"/>
          <a:stretch>
            <a:fillRect/>
          </a:stretch>
        </p:blipFill>
        <p:spPr>
          <a:xfrm>
            <a:off x="767408" y="1263952"/>
            <a:ext cx="8222354" cy="4464050"/>
          </a:xfrm>
          <a:prstGeom prst="rect">
            <a:avLst/>
          </a:prstGeom>
        </p:spPr>
      </p:pic>
      <p:sp>
        <p:nvSpPr>
          <p:cNvPr id="9" name="Tekstfelt 8"/>
          <p:cNvSpPr txBox="1"/>
          <p:nvPr/>
        </p:nvSpPr>
        <p:spPr>
          <a:xfrm>
            <a:off x="1415480" y="5877272"/>
            <a:ext cx="3528392" cy="169277"/>
          </a:xfrm>
          <a:prstGeom prst="rect">
            <a:avLst/>
          </a:prstGeom>
          <a:noFill/>
        </p:spPr>
        <p:txBody>
          <a:bodyPr wrap="square" lIns="0" tIns="0" rIns="0" bIns="0" rtlCol="0">
            <a:spAutoFit/>
          </a:bodyPr>
          <a:lstStyle/>
          <a:p>
            <a:pPr>
              <a:lnSpc>
                <a:spcPct val="100000"/>
              </a:lnSpc>
              <a:spcBef>
                <a:spcPts val="1100"/>
              </a:spcBef>
            </a:pPr>
            <a:r>
              <a:rPr lang="da-DK" sz="1100" dirty="0" smtClean="0"/>
              <a:t>Se i noterne for uddybning.  </a:t>
            </a:r>
          </a:p>
        </p:txBody>
      </p:sp>
    </p:spTree>
    <p:extLst>
      <p:ext uri="{BB962C8B-B14F-4D97-AF65-F5344CB8AC3E}">
        <p14:creationId xmlns:p14="http://schemas.microsoft.com/office/powerpoint/2010/main" val="217262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2.1 Roller og ansvar</a:t>
            </a:r>
            <a:endParaRPr lang="da-DK" dirty="0"/>
          </a:p>
        </p:txBody>
      </p:sp>
      <p:pic>
        <p:nvPicPr>
          <p:cNvPr id="5" name="Pladsholder til indhold 4" descr="Billede af en tabel, der kan bruges til at fordele ansvar til rollerne."/>
          <p:cNvPicPr>
            <a:picLocks noGrp="1" noChangeAspect="1"/>
          </p:cNvPicPr>
          <p:nvPr>
            <p:ph idx="1"/>
          </p:nvPr>
        </p:nvPicPr>
        <p:blipFill>
          <a:blip r:embed="rId3"/>
          <a:stretch>
            <a:fillRect/>
          </a:stretch>
        </p:blipFill>
        <p:spPr>
          <a:xfrm>
            <a:off x="1127448" y="980728"/>
            <a:ext cx="8430167" cy="4743858"/>
          </a:xfrm>
          <a:prstGeom prst="rect">
            <a:avLst/>
          </a:prstGeom>
        </p:spPr>
      </p:pic>
      <p:sp>
        <p:nvSpPr>
          <p:cNvPr id="4" name="Pladsholder til slidenummer 3"/>
          <p:cNvSpPr>
            <a:spLocks noGrp="1"/>
          </p:cNvSpPr>
          <p:nvPr>
            <p:ph type="sldNum" sz="quarter" idx="12"/>
          </p:nvPr>
        </p:nvSpPr>
        <p:spPr/>
        <p:txBody>
          <a:bodyPr/>
          <a:lstStyle/>
          <a:p>
            <a:fld id="{80AE25ED-097C-4BDC-A7CE-FA97BD9CA3B5}" type="slidenum">
              <a:rPr lang="da-DK" smtClean="0"/>
              <a:pPr/>
              <a:t>4</a:t>
            </a:fld>
            <a:endParaRPr lang="da-DK" dirty="0"/>
          </a:p>
        </p:txBody>
      </p:sp>
      <p:sp>
        <p:nvSpPr>
          <p:cNvPr id="6" name="Tekstfelt 5"/>
          <p:cNvSpPr txBox="1"/>
          <p:nvPr/>
        </p:nvSpPr>
        <p:spPr>
          <a:xfrm>
            <a:off x="1343472" y="5965165"/>
            <a:ext cx="3096344" cy="618118"/>
          </a:xfrm>
          <a:prstGeom prst="rect">
            <a:avLst/>
          </a:prstGeom>
          <a:noFill/>
        </p:spPr>
        <p:txBody>
          <a:bodyPr wrap="square" lIns="0" tIns="0" rIns="0" bIns="0" rtlCol="0">
            <a:spAutoFit/>
          </a:bodyPr>
          <a:lstStyle/>
          <a:p>
            <a:pPr>
              <a:lnSpc>
                <a:spcPct val="100000"/>
              </a:lnSpc>
              <a:spcBef>
                <a:spcPts val="1100"/>
              </a:spcBef>
            </a:pPr>
            <a:r>
              <a:rPr lang="da-DK" sz="1100" dirty="0"/>
              <a:t>Se i noterne for uddybning.  </a:t>
            </a:r>
          </a:p>
          <a:p>
            <a:pPr>
              <a:lnSpc>
                <a:spcPct val="100000"/>
              </a:lnSpc>
              <a:spcBef>
                <a:spcPts val="1100"/>
              </a:spcBef>
            </a:pPr>
            <a:r>
              <a:rPr lang="da-DK" sz="2000" dirty="0" smtClean="0"/>
              <a:t> </a:t>
            </a:r>
          </a:p>
        </p:txBody>
      </p:sp>
    </p:spTree>
    <p:extLst>
      <p:ext uri="{BB962C8B-B14F-4D97-AF65-F5344CB8AC3E}">
        <p14:creationId xmlns:p14="http://schemas.microsoft.com/office/powerpoint/2010/main" val="265607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3.1 Risikostyring</a:t>
            </a:r>
            <a:endParaRPr lang="da-DK" dirty="0"/>
          </a:p>
        </p:txBody>
      </p:sp>
      <p:sp>
        <p:nvSpPr>
          <p:cNvPr id="3" name="Pladsholder til indhold 2"/>
          <p:cNvSpPr>
            <a:spLocks noGrp="1"/>
          </p:cNvSpPr>
          <p:nvPr>
            <p:ph idx="1"/>
          </p:nvPr>
        </p:nvSpPr>
        <p:spPr/>
        <p:txBody>
          <a:bodyPr/>
          <a:lstStyle/>
          <a:p>
            <a:r>
              <a:rPr lang="da-DK" dirty="0" smtClean="0"/>
              <a:t>En risikovurdering skal sammenholde sårbarheders sandsynlighed og konsekvens,</a:t>
            </a:r>
            <a:br>
              <a:rPr lang="da-DK" dirty="0" smtClean="0"/>
            </a:br>
            <a:r>
              <a:rPr lang="da-DK" dirty="0" smtClean="0"/>
              <a:t>så risiciene kan håndteres:</a:t>
            </a:r>
          </a:p>
          <a:p>
            <a:pPr lvl="1"/>
            <a:r>
              <a:rPr lang="da-DK" dirty="0" smtClean="0"/>
              <a:t>Risikoen modificeres</a:t>
            </a:r>
          </a:p>
          <a:p>
            <a:pPr lvl="1"/>
            <a:r>
              <a:rPr lang="da-DK" dirty="0" smtClean="0"/>
              <a:t>Risikoen accepteres</a:t>
            </a:r>
          </a:p>
          <a:p>
            <a:pPr lvl="1"/>
            <a:r>
              <a:rPr lang="da-DK" dirty="0" smtClean="0"/>
              <a:t>Risikoen undgås</a:t>
            </a:r>
          </a:p>
          <a:p>
            <a:pPr lvl="1"/>
            <a:r>
              <a:rPr lang="da-DK" dirty="0" smtClean="0"/>
              <a:t>Risikoen deles</a:t>
            </a:r>
          </a:p>
          <a:p>
            <a:r>
              <a:rPr lang="da-DK" dirty="0" smtClean="0"/>
              <a:t>For uddybning af arbejdet med risikostyring se ”Vejledning til risikostyring inden </a:t>
            </a:r>
            <a:br>
              <a:rPr lang="da-DK" dirty="0" smtClean="0"/>
            </a:br>
            <a:r>
              <a:rPr lang="da-DK" dirty="0" smtClean="0"/>
              <a:t>for informationssikkerhed” på sikkerdigital.dk </a:t>
            </a:r>
            <a:br>
              <a:rPr lang="da-DK" dirty="0" smtClean="0"/>
            </a:br>
            <a:endParaRPr lang="da-DK" dirty="0" smtClean="0"/>
          </a:p>
        </p:txBody>
      </p:sp>
      <p:sp>
        <p:nvSpPr>
          <p:cNvPr id="4" name="Pladsholder til slidenummer 3"/>
          <p:cNvSpPr>
            <a:spLocks noGrp="1"/>
          </p:cNvSpPr>
          <p:nvPr>
            <p:ph type="sldNum" sz="quarter" idx="12"/>
          </p:nvPr>
        </p:nvSpPr>
        <p:spPr/>
        <p:txBody>
          <a:bodyPr/>
          <a:lstStyle/>
          <a:p>
            <a:fld id="{80AE25ED-097C-4BDC-A7CE-FA97BD9CA3B5}" type="slidenum">
              <a:rPr lang="da-DK" smtClean="0"/>
              <a:pPr/>
              <a:t>5</a:t>
            </a:fld>
            <a:endParaRPr lang="da-DK" dirty="0"/>
          </a:p>
        </p:txBody>
      </p:sp>
      <p:pic>
        <p:nvPicPr>
          <p:cNvPr id="6" name="Billede 5" descr="#Decorative"/>
          <p:cNvPicPr>
            <a:picLocks noChangeAspect="1"/>
          </p:cNvPicPr>
          <p:nvPr/>
        </p:nvPicPr>
        <p:blipFill>
          <a:blip r:embed="rId2"/>
          <a:stretch>
            <a:fillRect/>
          </a:stretch>
        </p:blipFill>
        <p:spPr>
          <a:xfrm>
            <a:off x="8544272" y="829840"/>
            <a:ext cx="3167435" cy="4622419"/>
          </a:xfrm>
          <a:prstGeom prst="rect">
            <a:avLst/>
          </a:prstGeom>
        </p:spPr>
      </p:pic>
    </p:spTree>
    <p:extLst>
      <p:ext uri="{BB962C8B-B14F-4D97-AF65-F5344CB8AC3E}">
        <p14:creationId xmlns:p14="http://schemas.microsoft.com/office/powerpoint/2010/main" val="6582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3.2 Beredskabsplaner </a:t>
            </a:r>
            <a:endParaRPr lang="da-DK" dirty="0"/>
          </a:p>
        </p:txBody>
      </p:sp>
      <p:sp>
        <p:nvSpPr>
          <p:cNvPr id="3" name="Pladsholder til indhold 2"/>
          <p:cNvSpPr>
            <a:spLocks noGrp="1"/>
          </p:cNvSpPr>
          <p:nvPr>
            <p:ph idx="1"/>
          </p:nvPr>
        </p:nvSpPr>
        <p:spPr/>
        <p:txBody>
          <a:bodyPr/>
          <a:lstStyle/>
          <a:p>
            <a:r>
              <a:rPr lang="da-DK" dirty="0" smtClean="0"/>
              <a:t>Se meget mere under ”Beredskabsstyring” på sikkerdigital.dk</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6</a:t>
            </a:fld>
            <a:endParaRPr lang="da-DK" dirty="0"/>
          </a:p>
        </p:txBody>
      </p:sp>
      <p:pic>
        <p:nvPicPr>
          <p:cNvPr id="6" name="Billede 5" descr="#Decorative"/>
          <p:cNvPicPr>
            <a:picLocks noChangeAspect="1"/>
          </p:cNvPicPr>
          <p:nvPr/>
        </p:nvPicPr>
        <p:blipFill>
          <a:blip r:embed="rId2"/>
          <a:stretch>
            <a:fillRect/>
          </a:stretch>
        </p:blipFill>
        <p:spPr>
          <a:xfrm>
            <a:off x="1055440" y="1873985"/>
            <a:ext cx="6267450" cy="4191000"/>
          </a:xfrm>
          <a:prstGeom prst="rect">
            <a:avLst/>
          </a:prstGeom>
        </p:spPr>
      </p:pic>
    </p:spTree>
    <p:extLst>
      <p:ext uri="{BB962C8B-B14F-4D97-AF65-F5344CB8AC3E}">
        <p14:creationId xmlns:p14="http://schemas.microsoft.com/office/powerpoint/2010/main" val="311151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3.4 Driftsopfølgning</a:t>
            </a:r>
            <a:endParaRPr lang="da-DK" dirty="0"/>
          </a:p>
        </p:txBody>
      </p:sp>
      <p:pic>
        <p:nvPicPr>
          <p:cNvPr id="5" name="Pladsholder til indhold 4" descr="#Decorative"/>
          <p:cNvPicPr>
            <a:picLocks noGrp="1" noChangeAspect="1"/>
          </p:cNvPicPr>
          <p:nvPr>
            <p:ph idx="1"/>
          </p:nvPr>
        </p:nvPicPr>
        <p:blipFill>
          <a:blip r:embed="rId3"/>
          <a:stretch>
            <a:fillRect/>
          </a:stretch>
        </p:blipFill>
        <p:spPr>
          <a:xfrm>
            <a:off x="731659" y="1124744"/>
            <a:ext cx="7781925" cy="4464050"/>
          </a:xfrm>
          <a:prstGeom prst="rect">
            <a:avLst/>
          </a:prstGeom>
        </p:spPr>
      </p:pic>
      <p:sp>
        <p:nvSpPr>
          <p:cNvPr id="4" name="Pladsholder til slidenummer 3"/>
          <p:cNvSpPr>
            <a:spLocks noGrp="1"/>
          </p:cNvSpPr>
          <p:nvPr>
            <p:ph type="sldNum" sz="quarter" idx="12"/>
          </p:nvPr>
        </p:nvSpPr>
        <p:spPr/>
        <p:txBody>
          <a:bodyPr/>
          <a:lstStyle/>
          <a:p>
            <a:fld id="{80AE25ED-097C-4BDC-A7CE-FA97BD9CA3B5}" type="slidenum">
              <a:rPr lang="da-DK" smtClean="0"/>
              <a:pPr/>
              <a:t>7</a:t>
            </a:fld>
            <a:endParaRPr lang="da-DK" dirty="0"/>
          </a:p>
        </p:txBody>
      </p:sp>
      <p:sp>
        <p:nvSpPr>
          <p:cNvPr id="6" name="Tekstfelt 5"/>
          <p:cNvSpPr txBox="1"/>
          <p:nvPr/>
        </p:nvSpPr>
        <p:spPr>
          <a:xfrm>
            <a:off x="911424" y="5771049"/>
            <a:ext cx="2880320" cy="169277"/>
          </a:xfrm>
          <a:prstGeom prst="rect">
            <a:avLst/>
          </a:prstGeom>
          <a:noFill/>
        </p:spPr>
        <p:txBody>
          <a:bodyPr wrap="square" lIns="0" tIns="0" rIns="0" bIns="0" rtlCol="0">
            <a:spAutoFit/>
          </a:bodyPr>
          <a:lstStyle/>
          <a:p>
            <a:pPr>
              <a:lnSpc>
                <a:spcPct val="100000"/>
              </a:lnSpc>
              <a:spcBef>
                <a:spcPts val="1100"/>
              </a:spcBef>
            </a:pPr>
            <a:r>
              <a:rPr lang="da-DK" sz="1100" dirty="0"/>
              <a:t>Se i noterne for uddybning.  </a:t>
            </a:r>
          </a:p>
        </p:txBody>
      </p:sp>
    </p:spTree>
    <p:extLst>
      <p:ext uri="{BB962C8B-B14F-4D97-AF65-F5344CB8AC3E}">
        <p14:creationId xmlns:p14="http://schemas.microsoft.com/office/powerpoint/2010/main" val="291078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3.4 Driftsopfølgning</a:t>
            </a:r>
            <a:endParaRPr lang="da-DK" dirty="0"/>
          </a:p>
        </p:txBody>
      </p:sp>
      <p:pic>
        <p:nvPicPr>
          <p:cNvPr id="5" name="Pladsholder til indhold 4" descr="#Decorative"/>
          <p:cNvPicPr>
            <a:picLocks noGrp="1" noChangeAspect="1"/>
          </p:cNvPicPr>
          <p:nvPr>
            <p:ph idx="1"/>
          </p:nvPr>
        </p:nvPicPr>
        <p:blipFill>
          <a:blip r:embed="rId3"/>
          <a:stretch>
            <a:fillRect/>
          </a:stretch>
        </p:blipFill>
        <p:spPr>
          <a:xfrm>
            <a:off x="701675" y="1297840"/>
            <a:ext cx="7511622" cy="4464050"/>
          </a:xfrm>
          <a:prstGeom prst="rect">
            <a:avLst/>
          </a:prstGeom>
        </p:spPr>
      </p:pic>
      <p:sp>
        <p:nvSpPr>
          <p:cNvPr id="4" name="Pladsholder til slidenummer 3"/>
          <p:cNvSpPr>
            <a:spLocks noGrp="1"/>
          </p:cNvSpPr>
          <p:nvPr>
            <p:ph type="sldNum" sz="quarter" idx="12"/>
          </p:nvPr>
        </p:nvSpPr>
        <p:spPr/>
        <p:txBody>
          <a:bodyPr/>
          <a:lstStyle/>
          <a:p>
            <a:fld id="{80AE25ED-097C-4BDC-A7CE-FA97BD9CA3B5}" type="slidenum">
              <a:rPr lang="da-DK" smtClean="0"/>
              <a:pPr/>
              <a:t>8</a:t>
            </a:fld>
            <a:endParaRPr lang="da-DK" dirty="0"/>
          </a:p>
        </p:txBody>
      </p:sp>
      <p:sp>
        <p:nvSpPr>
          <p:cNvPr id="6" name="Tekstfelt 5"/>
          <p:cNvSpPr txBox="1"/>
          <p:nvPr/>
        </p:nvSpPr>
        <p:spPr>
          <a:xfrm>
            <a:off x="911424" y="5771049"/>
            <a:ext cx="2880320" cy="169277"/>
          </a:xfrm>
          <a:prstGeom prst="rect">
            <a:avLst/>
          </a:prstGeom>
          <a:noFill/>
        </p:spPr>
        <p:txBody>
          <a:bodyPr wrap="square" lIns="0" tIns="0" rIns="0" bIns="0" rtlCol="0">
            <a:spAutoFit/>
          </a:bodyPr>
          <a:lstStyle/>
          <a:p>
            <a:pPr>
              <a:lnSpc>
                <a:spcPct val="100000"/>
              </a:lnSpc>
              <a:spcBef>
                <a:spcPts val="1100"/>
              </a:spcBef>
            </a:pPr>
            <a:r>
              <a:rPr lang="da-DK" sz="1100" dirty="0"/>
              <a:t>Se i noterne for uddybning.  </a:t>
            </a:r>
          </a:p>
        </p:txBody>
      </p:sp>
    </p:spTree>
    <p:extLst>
      <p:ext uri="{BB962C8B-B14F-4D97-AF65-F5344CB8AC3E}">
        <p14:creationId xmlns:p14="http://schemas.microsoft.com/office/powerpoint/2010/main" val="234002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3.4 Driftsopfølgning</a:t>
            </a:r>
            <a:endParaRPr lang="da-DK" dirty="0"/>
          </a:p>
        </p:txBody>
      </p:sp>
      <p:pic>
        <p:nvPicPr>
          <p:cNvPr id="5" name="Pladsholder til indhold 4" descr="#Decorative"/>
          <p:cNvPicPr>
            <a:picLocks noGrp="1" noChangeAspect="1"/>
          </p:cNvPicPr>
          <p:nvPr>
            <p:ph idx="1"/>
          </p:nvPr>
        </p:nvPicPr>
        <p:blipFill>
          <a:blip r:embed="rId3"/>
          <a:stretch>
            <a:fillRect/>
          </a:stretch>
        </p:blipFill>
        <p:spPr>
          <a:xfrm>
            <a:off x="717451" y="1291480"/>
            <a:ext cx="8502570" cy="4464050"/>
          </a:xfrm>
          <a:prstGeom prst="rect">
            <a:avLst/>
          </a:prstGeom>
        </p:spPr>
      </p:pic>
      <p:sp>
        <p:nvSpPr>
          <p:cNvPr id="4" name="Pladsholder til slidenummer 3"/>
          <p:cNvSpPr>
            <a:spLocks noGrp="1"/>
          </p:cNvSpPr>
          <p:nvPr>
            <p:ph type="sldNum" sz="quarter" idx="12"/>
          </p:nvPr>
        </p:nvSpPr>
        <p:spPr/>
        <p:txBody>
          <a:bodyPr/>
          <a:lstStyle/>
          <a:p>
            <a:fld id="{80AE25ED-097C-4BDC-A7CE-FA97BD9CA3B5}" type="slidenum">
              <a:rPr lang="da-DK" smtClean="0"/>
              <a:pPr/>
              <a:t>9</a:t>
            </a:fld>
            <a:endParaRPr lang="da-DK" dirty="0"/>
          </a:p>
        </p:txBody>
      </p:sp>
    </p:spTree>
    <p:extLst>
      <p:ext uri="{BB962C8B-B14F-4D97-AF65-F5344CB8AC3E}">
        <p14:creationId xmlns:p14="http://schemas.microsoft.com/office/powerpoint/2010/main" val="3399111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472711060183347"/>
</p:tagLst>
</file>

<file path=ppt/theme/theme1.xml><?xml version="1.0" encoding="utf-8"?>
<a:theme xmlns:a="http://schemas.openxmlformats.org/drawingml/2006/main" name="Blank">
  <a:themeElements>
    <a:clrScheme name="FM Digitaliseringsstyrelsen">
      <a:dk1>
        <a:srgbClr val="000000"/>
      </a:dk1>
      <a:lt1>
        <a:srgbClr val="FFFFFF"/>
      </a:lt1>
      <a:dk2>
        <a:srgbClr val="940027"/>
      </a:dk2>
      <a:lt2>
        <a:srgbClr val="F6F6F6"/>
      </a:lt2>
      <a:accent1>
        <a:srgbClr val="3B5463"/>
      </a:accent1>
      <a:accent2>
        <a:srgbClr val="00B08C"/>
      </a:accent2>
      <a:accent3>
        <a:srgbClr val="85909A"/>
      </a:accent3>
      <a:accent4>
        <a:srgbClr val="ED5E66"/>
      </a:accent4>
      <a:accent5>
        <a:srgbClr val="64AACC"/>
      </a:accent5>
      <a:accent6>
        <a:srgbClr val="82244D"/>
      </a:accent6>
      <a:hlink>
        <a:srgbClr val="3E72A6"/>
      </a:hlink>
      <a:folHlink>
        <a:srgbClr val="000000"/>
      </a:folHlink>
    </a:clrScheme>
    <a:fontScheme name="FM">
      <a:majorFont>
        <a:latin typeface="Cambria"/>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3B5463"/>
    </a:custClr>
    <a:custClr name="Payness gray 1">
      <a:srgbClr val="57707F"/>
    </a:custClr>
    <a:custClr name="Pastel blue 1">
      <a:srgbClr val="B8CBD6"/>
    </a:custClr>
    <a:custClr name="Skye">
      <a:srgbClr val="64AACC"/>
    </a:custClr>
    <a:custClr name="Cloud">
      <a:srgbClr val="9CA9B4"/>
    </a:custClr>
    <a:custClr name="Grass">
      <a:srgbClr val="008569"/>
    </a:custClr>
    <a:custClr name="Turquoise">
      <a:srgbClr val="00B08C"/>
    </a:custClr>
    <a:custClr name="Light turquoise">
      <a:srgbClr val="AADBCB"/>
    </a:custClr>
    <a:custClr name="Traupe gray 1">
      <a:srgbClr val="676769"/>
    </a:custClr>
    <a:custClr name="Timber wolf">
      <a:srgbClr val="DBD9D6"/>
    </a:custClr>
    <a:custClr name="Aubergine">
      <a:srgbClr val="82244D"/>
    </a:custClr>
    <a:custClr name="Salmon">
      <a:srgbClr val="ED5E66"/>
    </a:custClr>
    <a:custClr name="Traffic red">
      <a:srgbClr val="E7304A"/>
    </a:custClr>
    <a:custClr name="Sun">
      <a:srgbClr val="E8D40D"/>
    </a:custClr>
    <a:custClr name="Mustard">
      <a:srgbClr val="B0940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38051030340500","enableDocumentContentUpdater":true,"version":"1.14"}]]></TemplafySlideTemplateConfiguration>
</file>

<file path=customXml/item10.xml><?xml version="1.0" encoding="utf-8"?>
<TemplafySlideTemplateConfiguration><![CDATA[{"slideVersion":0,"isValidatorEnabled":false,"isLocked":false,"elementsMetadata":[],"slideId":"637495927840220747","enableDocumentContentUpdater":true,"version":"1.12"}]]></TemplafySlideTemplateConfiguration>
</file>

<file path=customXml/item11.xml><?xml version="1.0" encoding="utf-8"?>
<TemplafySlideFormConfiguration><![CDATA[{"formFields":[],"formDataEntries":[]}]]></TemplafySlideFormConfiguration>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p:properties xmlns:p="http://schemas.microsoft.com/office/2006/metadata/properties" xmlns:xsi="http://www.w3.org/2001/XMLSchema-instance" xmlns:pc="http://schemas.microsoft.com/office/infopath/2007/PartnerControls">
  <documentManagement>
    <_Flow_SignoffStatus xmlns="fe0e463f-46c1-4b5a-aeae-2e65b5901510" xsi:nil="true"/>
    <Picture xmlns="fe0e463f-46c1-4b5a-aeae-2e65b5901510">
      <Url xsi:nil="true"/>
      <Description xsi:nil="true"/>
    </Picture>
    <Hyperlink xmlns="fe0e463f-46c1-4b5a-aeae-2e65b5901510">
      <Url xsi:nil="true"/>
      <Description xsi:nil="true"/>
    </Hyperlink>
  </documentManagement>
</p:properties>
</file>

<file path=customXml/item14.xml><?xml version="1.0" encoding="utf-8"?>
<TemplafySlideTemplateConfiguration><![CDATA[{"slideVersion":0,"isValidatorEnabled":false,"isLocked":false,"elementsMetadata":[],"slideId":"637438051030496761","enableDocumentContentUpdater":true,"version":"1.14"}]]></TemplafySlideTemplateConfiguration>
</file>

<file path=customXml/item15.xml><?xml version="1.0" encoding="utf-8"?>
<TemplafySlideTemplateConfiguration><![CDATA[{"slideVersion":0,"isValidatorEnabled":false,"isLocked":false,"elementsMetadata":[],"slideId":"637438051030184280","enableDocumentContentUpdater":true,"version":"1.14"}]]></TemplafySlideTemplateConfiguration>
</file>

<file path=customXml/item16.xml><?xml version="1.0" encoding="utf-8"?>
<TemplafySlideTemplateConfiguration><![CDATA[{"slideVersion":0,"isValidatorEnabled":false,"isLocked":false,"elementsMetadata":[],"slideId":"637438051030184282","enableDocumentContentUpdater":true,"version":"1.14"}]]></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0,"isValidatorEnabled":false,"isLocked":false,"elementsMetadata":[],"slideId":"637438051030027915","enableDocumentContentUpdater":true,"version":"1.14"}]]></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497795439894650","enableDocumentContentUpdater":true,"version":"1.12"}]]></TemplafySlideTemplateConfiguration>
</file>

<file path=customXml/item20.xml><?xml version="1.0" encoding="utf-8"?>
<TemplafySlideTemplateConfiguration><![CDATA[{"slideVersion":0,"isValidatorEnabled":false,"isLocked":false,"elementsMetadata":[],"slideId":"637438051029871702","enableDocumentContentUpdater":true,"version":"1.14"}]]></TemplafySlideTemplateConfiguration>
</file>

<file path=customXml/item21.xml><?xml version="1.0" encoding="utf-8"?>
<TemplafySlideTemplateConfiguration><![CDATA[{"slideVersion":0,"isValidatorEnabled":false,"isLocked":false,"elementsMetadata":[],"slideId":"637495927840376964","enableDocumentContentUpdater":true,"version":"1.12"}]]></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TemplateConfiguration><![CDATA[{"slideVersion":0,"isValidatorEnabled":false,"isLocked":false,"elementsMetadata":[],"slideId":"637438051029871703","enableDocumentContentUpdater":true,"version":"1.14"}]]></TemplafySlideTemplate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TemplateConfiguration><![CDATA[{"slideVersion":0,"isValidatorEnabled":false,"isLocked":false,"elementsMetadata":[],"slideId":"637438051030340499","enableDocumentContentUpdater":true,"version":"1.14"}]]></TemplafySlideTemplateConfiguration>
</file>

<file path=customXml/item3.xml><?xml version="1.0" encoding="utf-8"?>
<TemplafySlideTemplateConfiguration><![CDATA[{"slideVersion":0,"isValidatorEnabled":false,"isLocked":false,"elementsMetadata":[],"slideId":"637438051030184281","enableDocumentContentUpdater":true,"version":"1.14"}]]></TemplafySlideTemplateConfiguration>
</file>

<file path=customXml/item30.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9" ma:contentTypeDescription="Create a new document." ma:contentTypeScope="" ma:versionID="512e4806d3313dc0b8e0d4e8c43aab6d">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2601e98e476e37259289359d6fa58a2"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1.xml><?xml version="1.0" encoding="utf-8"?>
<TemplafySlideTemplateConfiguration><![CDATA[{"slideVersion":0,"isValidatorEnabled":false,"isLocked":false,"elementsMetadata":[],"slideId":"637438051030184283","enableDocumentContentUpdater":true,"version":"1.14"}]]></TemplafySlideTemplateConfiguration>
</file>

<file path=customXml/item32.xml><?xml version="1.0" encoding="utf-8"?>
<TemplafyTemplateConfiguration><![CDATA[{"elementsMetadata":[{"type":"shape","id":"074c477a-10c8-4272-bf0a-ecbbc7f5440f","elementConfiguration":{"inheritDimensions":"inheritNone","width":"7.04 cm","height":"1.82 cm","binding":"UserProfile.LogoInsertion.PpLogoName","disableUpdates":false,"type":"image"}},{"type":"shape","id":"26ef8223-3fc0-4a38-b91a-6360684810b5","elementConfiguration":{"inheritDimensions":"inheritNone","width":"7.04 cm","height":"1.82 cm","binding":"UserProfile.LogoInsertion.PpLogoNameWhite","disableUpdates":false,"type":"image"}},{"type":"shape","id":"cb86aadc-35d4-4cde-b6b2-e61f223e3eb8","elementConfiguration":{"inheritDimensions":"inheritNone","width":"7.04 cm","height":"1.82 cm","binding":"UserProfile.LogoInsertion.PpLogoNameWhite","disableUpdates":false,"type":"image"}},{"type":"shape","id":"26cb41d0-d71e-46b8-bad3-6d15e27dca5e","elementConfiguration":{"inheritDimensions":"inheritNone","width":"7.04 cm","height":"1.82 cm","binding":"UserProfile.LogoInsertion.PpLogoNameWhite","disableUpdates":false,"type":"image"}},{"type":"shape","id":"056a3847-90ca-431f-a7c7-e510cb5823e6","elementConfiguration":{"inheritDimensions":"inheritNone","width":"7.04 cm","height":"1.82 cm","binding":"UserProfile.LogoInsertion.PpLogoNameWhite","disableUpdates":false,"type":"image"}},{"type":"shape","id":"f847acd2-b434-450b-8b80-e626321c04c7","elementConfiguration":{"inheritDimensions":"inheritNone","width":"7.57 cm","height":"1.96 cm","binding":"UserProfile.LogoInsertion.PpLogoName","disableUpdates":false,"type":"image"}},{"type":"shape","id":"cc18c61e-c0da-4e57-9f34-0a1e37c81a00","elementConfiguration":{"inheritDimensions":"inheritNone","width":"7.04 cm","height":"1.82 cm","binding":"UserProfile.LogoInsertion.PpLogoNameWhite","disableUpdates":false,"type":"image"}},{"type":"shape","id":"a437238d-2dd7-4c36-af2e-e68c7d5b6425","elementConfiguration":{"inheritDimensions":"inheritNone","width":"7.04 cm","height":"1.82 cm","binding":"UserProfile.LogoInsertion.PpLogoNameWhite","disableUpdates":false,"type":"image"}},{"type":"shape","id":"bd0434ea-78db-49b0-ad1e-51f26e5ccac9","elementConfiguration":{"inheritDimensions":"inheritNone","width":"7.57 cm","height":"1.96 cm","binding":"UserProfile.LogoInsertion.PpLogoNameWhite","disableUpdates":false,"type":"image"}},{"type":"shape","id":"5de84695-73cc-4473-90ef-168c92a75e93","elementConfiguration":{"inheritDimensions":"inheritNone","width":"7.04 cm","height":"1.82 cm","binding":"UserProfile.LogoInsertion.PpLogoName","disableUpdates":false,"type":"image"}},{"type":"shape","id":"c9e9ff56-9253-41c3-8869-d1ab554317dc","elementConfiguration":{"inheritDimensions":"inheritNone","width":"7.04 cm","height":"1.82 cm","binding":"UserProfile.LogoInsertion.PpLogoNameWhite","disableUpdates":false,"type":"image"}}],"transformationConfigurations":[{"colorTheme":"{{UserProfile.Office.ColorTheme}}","originalColorThemeXml":"<a:clrScheme name=\"FM Finansministeriet\" xmlns:a=\"http://schemas.openxmlformats.org/drawingml/2006/main\"><a:dk1><a:srgbClr val=\"000000\" /></a:dk1><a:lt1><a:srgbClr val=\"FFFFFF\" /></a:lt1><a:dk2><a:srgbClr val=\"031D5C\" /></a:dk2><a:lt2><a:srgbClr val=\"F6F6F6\" /></a:lt2><a:accent1><a:srgbClr val=\"3B5463\" /></a:accent1><a:accent2><a:srgbClr val=\"00B08C\" /></a:accent2><a:accent3><a:srgbClr val=\"85909A\" /></a:accent3><a:accent4><a:srgbClr val=\"ED5E66\" /></a:accent4><a:accent5><a:srgbClr val=\"64AACC\" /></a:accent5><a:accent6><a:srgbClr val=\"82244D\" /></a:accent6><a:hlink><a:srgbClr val=\"3E72A6\" /></a:hlink><a:folHlink><a:srgbClr val=\"000000\" /></a:folHlink></a:clrScheme>","disableUpdates":false,"type":"colorTheme"},{"language":"{{DocumentLanguage}}","disableUpdates":false,"type":"proofingLanguage"}],"templateName":"","templateDescription":"","enableDocumentContentUpdater":true,"version":"1.12"}]]></TemplafyTemplateConfiguration>
</file>

<file path=customXml/item33.xml><?xml version="1.0" encoding="utf-8"?>
<TemplafySlideFormConfiguration><![CDATA[{"formFields":[],"formDataEntries":[]}]]></TemplafySlideFormConfiguration>
</file>

<file path=customXml/item34.xml><?xml version="1.0" encoding="utf-8"?>
<TemplafyFormConfiguration><![CDATA[{"formFields":[],"formDataEntries":[]}]]></Templafy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7438051029715440","enableDocumentContentUpdater":true,"version":"1.14"}]]></TemplafySlideTemplateConfiguration>
</file>

<file path=customXml/item5.xml><?xml version="1.0" encoding="utf-8"?>
<TemplafySlideTemplateConfiguration><![CDATA[{"slideVersion":0,"isValidatorEnabled":false,"isLocked":false,"elementsMetadata":[],"slideId":"637495927840376965","enableDocumentContentUpdater":true,"version":"1.12"}]]></TemplafySlideTemplateConfiguration>
</file>

<file path=customXml/item6.xml><?xml version="1.0" encoding="utf-8"?>
<TemplafySlideTemplateConfiguration><![CDATA[{"slideVersion":0,"isValidatorEnabled":false,"isLocked":false,"elementsMetadata":[],"slideId":"637438051029871701","enableDocumentContentUpdater":true,"version":"1.14"}]]></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0,"isValidatorEnabled":false,"isLocked":false,"elementsMetadata":[],"slideId":"637438051030027916","enableDocumentContentUpdater":true,"version":"1.14"}]]></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CC92FB3-D282-4A06-99ED-A355AF5E2B02}">
  <ds:schemaRefs/>
</ds:datastoreItem>
</file>

<file path=customXml/itemProps10.xml><?xml version="1.0" encoding="utf-8"?>
<ds:datastoreItem xmlns:ds="http://schemas.openxmlformats.org/officeDocument/2006/customXml" ds:itemID="{259450AB-16FF-4A0E-8D83-0824F1DD918D}">
  <ds:schemaRefs/>
</ds:datastoreItem>
</file>

<file path=customXml/itemProps11.xml><?xml version="1.0" encoding="utf-8"?>
<ds:datastoreItem xmlns:ds="http://schemas.openxmlformats.org/officeDocument/2006/customXml" ds:itemID="{8676706D-1F77-4FFC-9301-E338EFFEC085}">
  <ds:schemaRefs/>
</ds:datastoreItem>
</file>

<file path=customXml/itemProps12.xml><?xml version="1.0" encoding="utf-8"?>
<ds:datastoreItem xmlns:ds="http://schemas.openxmlformats.org/officeDocument/2006/customXml" ds:itemID="{439DBC88-F6B2-410F-A6A6-859270EC5A0E}">
  <ds:schemaRefs>
    <ds:schemaRef ds:uri="http://schemas.microsoft.com/sharepoint/v3/contenttype/forms"/>
  </ds:schemaRefs>
</ds:datastoreItem>
</file>

<file path=customXml/itemProps13.xml><?xml version="1.0" encoding="utf-8"?>
<ds:datastoreItem xmlns:ds="http://schemas.openxmlformats.org/officeDocument/2006/customXml" ds:itemID="{34CB3F39-D117-4B09-8C24-CF20F5ECA42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e0e463f-46c1-4b5a-aeae-2e65b5901510"/>
    <ds:schemaRef ds:uri="http://purl.org/dc/terms/"/>
    <ds:schemaRef ds:uri="adc6f7d2-2fd4-4c58-add3-50ea831b733c"/>
    <ds:schemaRef ds:uri="http://www.w3.org/XML/1998/namespace"/>
  </ds:schemaRefs>
</ds:datastoreItem>
</file>

<file path=customXml/itemProps14.xml><?xml version="1.0" encoding="utf-8"?>
<ds:datastoreItem xmlns:ds="http://schemas.openxmlformats.org/officeDocument/2006/customXml" ds:itemID="{E2E20FCC-0CE0-4099-8EFF-0048B58BB912}">
  <ds:schemaRefs/>
</ds:datastoreItem>
</file>

<file path=customXml/itemProps15.xml><?xml version="1.0" encoding="utf-8"?>
<ds:datastoreItem xmlns:ds="http://schemas.openxmlformats.org/officeDocument/2006/customXml" ds:itemID="{9FA22D26-D119-43B5-BD37-F177DC967406}">
  <ds:schemaRefs/>
</ds:datastoreItem>
</file>

<file path=customXml/itemProps16.xml><?xml version="1.0" encoding="utf-8"?>
<ds:datastoreItem xmlns:ds="http://schemas.openxmlformats.org/officeDocument/2006/customXml" ds:itemID="{103C6E08-CB73-4E04-9BA7-704ED9520A54}">
  <ds:schemaRefs/>
</ds:datastoreItem>
</file>

<file path=customXml/itemProps17.xml><?xml version="1.0" encoding="utf-8"?>
<ds:datastoreItem xmlns:ds="http://schemas.openxmlformats.org/officeDocument/2006/customXml" ds:itemID="{2DF2DBDF-35ED-4B1C-B199-923A6FA81B91}">
  <ds:schemaRefs/>
</ds:datastoreItem>
</file>

<file path=customXml/itemProps18.xml><?xml version="1.0" encoding="utf-8"?>
<ds:datastoreItem xmlns:ds="http://schemas.openxmlformats.org/officeDocument/2006/customXml" ds:itemID="{35F4C781-97DA-4306-AFE5-10CABA1806C7}">
  <ds:schemaRefs/>
</ds:datastoreItem>
</file>

<file path=customXml/itemProps19.xml><?xml version="1.0" encoding="utf-8"?>
<ds:datastoreItem xmlns:ds="http://schemas.openxmlformats.org/officeDocument/2006/customXml" ds:itemID="{ABC968DE-E7AA-488B-9539-7463F478D00C}">
  <ds:schemaRefs/>
</ds:datastoreItem>
</file>

<file path=customXml/itemProps2.xml><?xml version="1.0" encoding="utf-8"?>
<ds:datastoreItem xmlns:ds="http://schemas.openxmlformats.org/officeDocument/2006/customXml" ds:itemID="{577AE14F-881B-4282-B522-8F41E5CC9AFA}">
  <ds:schemaRefs/>
</ds:datastoreItem>
</file>

<file path=customXml/itemProps20.xml><?xml version="1.0" encoding="utf-8"?>
<ds:datastoreItem xmlns:ds="http://schemas.openxmlformats.org/officeDocument/2006/customXml" ds:itemID="{48DB27E9-F445-4AD8-8D43-760FA6D010E0}">
  <ds:schemaRefs/>
</ds:datastoreItem>
</file>

<file path=customXml/itemProps21.xml><?xml version="1.0" encoding="utf-8"?>
<ds:datastoreItem xmlns:ds="http://schemas.openxmlformats.org/officeDocument/2006/customXml" ds:itemID="{2CF33D70-84C6-4384-BCDB-10126F31BB45}">
  <ds:schemaRefs/>
</ds:datastoreItem>
</file>

<file path=customXml/itemProps22.xml><?xml version="1.0" encoding="utf-8"?>
<ds:datastoreItem xmlns:ds="http://schemas.openxmlformats.org/officeDocument/2006/customXml" ds:itemID="{166E7E90-5C29-4CAA-932F-DB002C8364AE}">
  <ds:schemaRefs/>
</ds:datastoreItem>
</file>

<file path=customXml/itemProps23.xml><?xml version="1.0" encoding="utf-8"?>
<ds:datastoreItem xmlns:ds="http://schemas.openxmlformats.org/officeDocument/2006/customXml" ds:itemID="{2DA914BB-D7FB-407E-9714-AFB27459A0FA}">
  <ds:schemaRefs/>
</ds:datastoreItem>
</file>

<file path=customXml/itemProps24.xml><?xml version="1.0" encoding="utf-8"?>
<ds:datastoreItem xmlns:ds="http://schemas.openxmlformats.org/officeDocument/2006/customXml" ds:itemID="{040E9AE6-CB61-404F-89A9-75C94861278C}">
  <ds:schemaRefs/>
</ds:datastoreItem>
</file>

<file path=customXml/itemProps25.xml><?xml version="1.0" encoding="utf-8"?>
<ds:datastoreItem xmlns:ds="http://schemas.openxmlformats.org/officeDocument/2006/customXml" ds:itemID="{B81E879C-0B73-4039-8B11-C5FA9DF0BC0B}">
  <ds:schemaRefs/>
</ds:datastoreItem>
</file>

<file path=customXml/itemProps26.xml><?xml version="1.0" encoding="utf-8"?>
<ds:datastoreItem xmlns:ds="http://schemas.openxmlformats.org/officeDocument/2006/customXml" ds:itemID="{BF409954-DE60-4D4C-B125-431AC35C09BD}">
  <ds:schemaRefs/>
</ds:datastoreItem>
</file>

<file path=customXml/itemProps27.xml><?xml version="1.0" encoding="utf-8"?>
<ds:datastoreItem xmlns:ds="http://schemas.openxmlformats.org/officeDocument/2006/customXml" ds:itemID="{955CA6C7-A7C1-47CA-9FF6-4F039E5A9D62}">
  <ds:schemaRefs/>
</ds:datastoreItem>
</file>

<file path=customXml/itemProps28.xml><?xml version="1.0" encoding="utf-8"?>
<ds:datastoreItem xmlns:ds="http://schemas.openxmlformats.org/officeDocument/2006/customXml" ds:itemID="{902D8837-93EB-4FAF-B180-CDDC6FAD891B}">
  <ds:schemaRefs/>
</ds:datastoreItem>
</file>

<file path=customXml/itemProps29.xml><?xml version="1.0" encoding="utf-8"?>
<ds:datastoreItem xmlns:ds="http://schemas.openxmlformats.org/officeDocument/2006/customXml" ds:itemID="{6780C67D-B52B-41AE-A812-37FA459032C7}">
  <ds:schemaRefs/>
</ds:datastoreItem>
</file>

<file path=customXml/itemProps3.xml><?xml version="1.0" encoding="utf-8"?>
<ds:datastoreItem xmlns:ds="http://schemas.openxmlformats.org/officeDocument/2006/customXml" ds:itemID="{FA9650C5-25B0-423E-918F-0F6CFB88D902}">
  <ds:schemaRefs/>
</ds:datastoreItem>
</file>

<file path=customXml/itemProps30.xml><?xml version="1.0" encoding="utf-8"?>
<ds:datastoreItem xmlns:ds="http://schemas.openxmlformats.org/officeDocument/2006/customXml" ds:itemID="{F4933197-E2F9-4B61-92EF-7F5A2386F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1.xml><?xml version="1.0" encoding="utf-8"?>
<ds:datastoreItem xmlns:ds="http://schemas.openxmlformats.org/officeDocument/2006/customXml" ds:itemID="{3602AAFE-BB6B-4DCD-A8CF-A009FDE376C3}">
  <ds:schemaRefs/>
</ds:datastoreItem>
</file>

<file path=customXml/itemProps32.xml><?xml version="1.0" encoding="utf-8"?>
<ds:datastoreItem xmlns:ds="http://schemas.openxmlformats.org/officeDocument/2006/customXml" ds:itemID="{6E140973-3D96-4A92-8EC7-CC6FA41BAD8C}">
  <ds:schemaRefs/>
</ds:datastoreItem>
</file>

<file path=customXml/itemProps33.xml><?xml version="1.0" encoding="utf-8"?>
<ds:datastoreItem xmlns:ds="http://schemas.openxmlformats.org/officeDocument/2006/customXml" ds:itemID="{2AB46BE2-DF1A-4173-BAA5-5B6B10ED9238}">
  <ds:schemaRefs/>
</ds:datastoreItem>
</file>

<file path=customXml/itemProps34.xml><?xml version="1.0" encoding="utf-8"?>
<ds:datastoreItem xmlns:ds="http://schemas.openxmlformats.org/officeDocument/2006/customXml" ds:itemID="{0C34115A-0B87-43D4-AC3C-8C1ACA794FAD}">
  <ds:schemaRefs/>
</ds:datastoreItem>
</file>

<file path=customXml/itemProps35.xml><?xml version="1.0" encoding="utf-8"?>
<ds:datastoreItem xmlns:ds="http://schemas.openxmlformats.org/officeDocument/2006/customXml" ds:itemID="{694B50A0-53FF-4AEB-A763-80E6AFC480B8}">
  <ds:schemaRefs/>
</ds:datastoreItem>
</file>

<file path=customXml/itemProps36.xml><?xml version="1.0" encoding="utf-8"?>
<ds:datastoreItem xmlns:ds="http://schemas.openxmlformats.org/officeDocument/2006/customXml" ds:itemID="{F30FDF5A-1674-47E2-B4C7-453CCEE25385}">
  <ds:schemaRefs/>
</ds:datastoreItem>
</file>

<file path=customXml/itemProps37.xml><?xml version="1.0" encoding="utf-8"?>
<ds:datastoreItem xmlns:ds="http://schemas.openxmlformats.org/officeDocument/2006/customXml" ds:itemID="{269C46E7-2040-4037-87C3-E283131DACFB}">
  <ds:schemaRefs/>
</ds:datastoreItem>
</file>

<file path=customXml/itemProps38.xml><?xml version="1.0" encoding="utf-8"?>
<ds:datastoreItem xmlns:ds="http://schemas.openxmlformats.org/officeDocument/2006/customXml" ds:itemID="{A3C68E06-C4E1-4559-8C32-7813C3C0ED69}">
  <ds:schemaRefs/>
</ds:datastoreItem>
</file>

<file path=customXml/itemProps39.xml><?xml version="1.0" encoding="utf-8"?>
<ds:datastoreItem xmlns:ds="http://schemas.openxmlformats.org/officeDocument/2006/customXml" ds:itemID="{87DCD26F-568A-4F37-A1F2-FBB7CC96069F}">
  <ds:schemaRefs/>
</ds:datastoreItem>
</file>

<file path=customXml/itemProps4.xml><?xml version="1.0" encoding="utf-8"?>
<ds:datastoreItem xmlns:ds="http://schemas.openxmlformats.org/officeDocument/2006/customXml" ds:itemID="{4E2D6976-41C4-4DF8-A2E7-99A2D3293FB7}">
  <ds:schemaRefs/>
</ds:datastoreItem>
</file>

<file path=customXml/itemProps5.xml><?xml version="1.0" encoding="utf-8"?>
<ds:datastoreItem xmlns:ds="http://schemas.openxmlformats.org/officeDocument/2006/customXml" ds:itemID="{9DF4A48F-DED2-4FD4-A35D-55E8A49C4EB2}">
  <ds:schemaRefs/>
</ds:datastoreItem>
</file>

<file path=customXml/itemProps6.xml><?xml version="1.0" encoding="utf-8"?>
<ds:datastoreItem xmlns:ds="http://schemas.openxmlformats.org/officeDocument/2006/customXml" ds:itemID="{BED6687A-084F-426C-89A9-A011773B0772}">
  <ds:schemaRefs/>
</ds:datastoreItem>
</file>

<file path=customXml/itemProps7.xml><?xml version="1.0" encoding="utf-8"?>
<ds:datastoreItem xmlns:ds="http://schemas.openxmlformats.org/officeDocument/2006/customXml" ds:itemID="{FCC85513-CE2E-4C3A-B094-4C8D25522C68}">
  <ds:schemaRefs/>
</ds:datastoreItem>
</file>

<file path=customXml/itemProps8.xml><?xml version="1.0" encoding="utf-8"?>
<ds:datastoreItem xmlns:ds="http://schemas.openxmlformats.org/officeDocument/2006/customXml" ds:itemID="{409D48E5-D4FB-4B1D-BAAF-E977EA443468}">
  <ds:schemaRefs/>
</ds:datastoreItem>
</file>

<file path=customXml/itemProps9.xml><?xml version="1.0" encoding="utf-8"?>
<ds:datastoreItem xmlns:ds="http://schemas.openxmlformats.org/officeDocument/2006/customXml" ds:itemID="{E4E36E00-567F-469B-83C2-E8A5450C8246}">
  <ds:schemaRefs/>
</ds:datastoreItem>
</file>

<file path=docProps/app.xml><?xml version="1.0" encoding="utf-8"?>
<Properties xmlns="http://schemas.openxmlformats.org/officeDocument/2006/extended-properties" xmlns:vt="http://schemas.openxmlformats.org/officeDocument/2006/docPropsVTypes">
  <Template>Generel præsentation i FM</Template>
  <TotalTime>136</TotalTime>
  <Words>2524</Words>
  <Application>Microsoft Office PowerPoint</Application>
  <PresentationFormat>Widescreen</PresentationFormat>
  <Paragraphs>222</Paragraphs>
  <Slides>11</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Arial</vt:lpstr>
      <vt:lpstr>Cambria</vt:lpstr>
      <vt:lpstr>Open Sans</vt:lpstr>
      <vt:lpstr>Open Sans Light</vt:lpstr>
      <vt:lpstr>Symbol</vt:lpstr>
      <vt:lpstr>Blank</vt:lpstr>
      <vt:lpstr>Appendiks til operationalisering af kontrakt- og leverandørstyringskrav</vt:lpstr>
      <vt:lpstr>1.1 Kontraktbibliotek</vt:lpstr>
      <vt:lpstr>2.1 Roller og ansvar</vt:lpstr>
      <vt:lpstr>2.1 Roller og ansvar</vt:lpstr>
      <vt:lpstr>3.1 Risikostyring</vt:lpstr>
      <vt:lpstr>3.2 Beredskabsplaner </vt:lpstr>
      <vt:lpstr>3.4 Driftsopfølgning</vt:lpstr>
      <vt:lpstr>3.4 Driftsopfølgning</vt:lpstr>
      <vt:lpstr>3.4 Driftsopfølgning</vt:lpstr>
      <vt:lpstr>3.5 Udvidet tilsyn </vt:lpstr>
      <vt:lpstr>3.5 Udvidet tilsyn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Stevne Cohn</dc:creator>
  <cp:lastModifiedBy>Jacob Krandorf</cp:lastModifiedBy>
  <cp:revision>25</cp:revision>
  <dcterms:created xsi:type="dcterms:W3CDTF">2022-05-30T07:27:55Z</dcterms:created>
  <dcterms:modified xsi:type="dcterms:W3CDTF">2023-03-28T10:36:12Z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2020-12-17T12:31:42.5188744</vt:lpwstr>
  </property>
  <property fmtid="{D5CDD505-2E9C-101B-9397-08002B2CF9AE}" pid="4" name="DocumentInfoFinished">
    <vt:lpwstr>True</vt:lpwstr>
  </property>
  <property fmtid="{D5CDD505-2E9C-101B-9397-08002B2CF9AE}" pid="5" name="TemplafyAreasToUpdate">
    <vt:lpwstr>All</vt:lpwstr>
  </property>
  <property fmtid="{D5CDD505-2E9C-101B-9397-08002B2CF9AE}" pid="6" name="TemplafyNavigationPath">
    <vt:lpwstr>presentations/_generel-praesentation</vt:lpwstr>
  </property>
  <property fmtid="{D5CDD505-2E9C-101B-9397-08002B2CF9AE}" pid="7" name="TemplafyTenantId">
    <vt:lpwstr>finansministeriet</vt:lpwstr>
  </property>
  <property fmtid="{D5CDD505-2E9C-101B-9397-08002B2CF9AE}" pid="8" name="TemplafyTemplateId">
    <vt:lpwstr>637438051025188744</vt:lpwstr>
  </property>
  <property fmtid="{D5CDD505-2E9C-101B-9397-08002B2CF9AE}" pid="9" name="TemplafyUserProfileId">
    <vt:lpwstr>637552739845972089</vt:lpwstr>
  </property>
</Properties>
</file>